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9" r:id="rId25"/>
    <p:sldId id="279" r:id="rId26"/>
    <p:sldId id="280" r:id="rId27"/>
    <p:sldId id="281" r:id="rId28"/>
    <p:sldId id="282" r:id="rId29"/>
    <p:sldId id="283" r:id="rId30"/>
    <p:sldId id="284" r:id="rId31"/>
    <p:sldId id="285" r:id="rId32"/>
    <p:sldId id="286" r:id="rId33"/>
    <p:sldId id="287" r:id="rId34"/>
    <p:sldId id="288" r:id="rId35"/>
  </p:sldIdLst>
  <p:sldSz cx="18288000" cy="10287000"/>
  <p:notesSz cx="6858000" cy="9144000"/>
  <p:embeddedFontLst>
    <p:embeddedFont>
      <p:font typeface="Calibri" pitchFamily="34" charset="0"/>
      <p:regular r:id="rId36"/>
      <p:bold r:id="rId37"/>
      <p:italic r:id="rId38"/>
      <p:boldItalic r:id="rId39"/>
    </p:embeddedFont>
    <p:embeddedFont>
      <p:font typeface="Montserrat Bold" charset="0"/>
      <p:regular r:id="rId40"/>
    </p:embeddedFont>
    <p:embeddedFont>
      <p:font typeface="Montserrat" charset="0"/>
      <p:regular r:id="rId41"/>
    </p:embeddedFont>
    <p:embeddedFont>
      <p:font typeface="Canva Sans Bold" charset="0"/>
      <p:regular r:id="rId42"/>
    </p:embeddedFont>
    <p:embeddedFont>
      <p:font typeface="Canva Sans"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9436"/>
        </a:solidFill>
        <a:effectLst/>
      </p:bgPr>
    </p:bg>
    <p:spTree>
      <p:nvGrpSpPr>
        <p:cNvPr id="1" name=""/>
        <p:cNvGrpSpPr/>
        <p:nvPr/>
      </p:nvGrpSpPr>
      <p:grpSpPr>
        <a:xfrm>
          <a:off x="0" y="0"/>
          <a:ext cx="0" cy="0"/>
          <a:chOff x="0" y="0"/>
          <a:chExt cx="0" cy="0"/>
        </a:xfrm>
      </p:grpSpPr>
      <p:grpSp>
        <p:nvGrpSpPr>
          <p:cNvPr id="2" name="Group 2"/>
          <p:cNvGrpSpPr/>
          <p:nvPr/>
        </p:nvGrpSpPr>
        <p:grpSpPr>
          <a:xfrm>
            <a:off x="30257" y="0"/>
            <a:ext cx="7284943" cy="10287000"/>
            <a:chOff x="0" y="0"/>
            <a:chExt cx="1128628" cy="1593725"/>
          </a:xfrm>
        </p:grpSpPr>
        <p:sp>
          <p:nvSpPr>
            <p:cNvPr id="3" name="Freeform 3"/>
            <p:cNvSpPr/>
            <p:nvPr/>
          </p:nvSpPr>
          <p:spPr>
            <a:xfrm>
              <a:off x="0" y="0"/>
              <a:ext cx="1128628" cy="1593725"/>
            </a:xfrm>
            <a:custGeom>
              <a:avLst/>
              <a:gdLst/>
              <a:ahLst/>
              <a:cxnLst/>
              <a:rect l="l" t="t" r="r" b="b"/>
              <a:pathLst>
                <a:path w="1128628" h="1593725">
                  <a:moveTo>
                    <a:pt x="0" y="0"/>
                  </a:moveTo>
                  <a:lnTo>
                    <a:pt x="1128628" y="0"/>
                  </a:lnTo>
                  <a:lnTo>
                    <a:pt x="1128628" y="1593725"/>
                  </a:lnTo>
                  <a:lnTo>
                    <a:pt x="0" y="1593725"/>
                  </a:lnTo>
                  <a:close/>
                </a:path>
              </a:pathLst>
            </a:custGeom>
            <a:blipFill>
              <a:blip r:embed="rId2" cstate="print"/>
              <a:stretch>
                <a:fillRect l="-55906" r="-55906"/>
              </a:stretch>
            </a:blipFill>
          </p:spPr>
        </p:sp>
      </p:grpSp>
      <p:grpSp>
        <p:nvGrpSpPr>
          <p:cNvPr id="4" name="Group 4"/>
          <p:cNvGrpSpPr/>
          <p:nvPr/>
        </p:nvGrpSpPr>
        <p:grpSpPr>
          <a:xfrm>
            <a:off x="502154" y="0"/>
            <a:ext cx="3185702" cy="3086100"/>
            <a:chOff x="0" y="0"/>
            <a:chExt cx="839033" cy="812800"/>
          </a:xfrm>
        </p:grpSpPr>
        <p:sp>
          <p:nvSpPr>
            <p:cNvPr id="5" name="Freeform 5"/>
            <p:cNvSpPr/>
            <p:nvPr/>
          </p:nvSpPr>
          <p:spPr>
            <a:xfrm>
              <a:off x="0" y="0"/>
              <a:ext cx="839033" cy="812800"/>
            </a:xfrm>
            <a:custGeom>
              <a:avLst/>
              <a:gdLst/>
              <a:ahLst/>
              <a:cxnLst/>
              <a:rect l="l" t="t" r="r" b="b"/>
              <a:pathLst>
                <a:path w="839033" h="812800">
                  <a:moveTo>
                    <a:pt x="0" y="0"/>
                  </a:moveTo>
                  <a:lnTo>
                    <a:pt x="839033" y="0"/>
                  </a:lnTo>
                  <a:lnTo>
                    <a:pt x="839033" y="812800"/>
                  </a:lnTo>
                  <a:lnTo>
                    <a:pt x="0" y="812800"/>
                  </a:lnTo>
                  <a:close/>
                </a:path>
              </a:pathLst>
            </a:custGeom>
            <a:solidFill>
              <a:srgbClr val="FA8803"/>
            </a:solidFill>
          </p:spPr>
        </p:sp>
        <p:sp>
          <p:nvSpPr>
            <p:cNvPr id="6" name="TextBox 6"/>
            <p:cNvSpPr txBox="1"/>
            <p:nvPr/>
          </p:nvSpPr>
          <p:spPr>
            <a:xfrm>
              <a:off x="0" y="-38100"/>
              <a:ext cx="839033"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315200" y="8417878"/>
            <a:ext cx="10972800" cy="1543050"/>
            <a:chOff x="0" y="0"/>
            <a:chExt cx="2889956" cy="406400"/>
          </a:xfrm>
        </p:grpSpPr>
        <p:sp>
          <p:nvSpPr>
            <p:cNvPr id="8" name="Freeform 8"/>
            <p:cNvSpPr/>
            <p:nvPr/>
          </p:nvSpPr>
          <p:spPr>
            <a:xfrm>
              <a:off x="0" y="0"/>
              <a:ext cx="2889956" cy="406400"/>
            </a:xfrm>
            <a:custGeom>
              <a:avLst/>
              <a:gdLst/>
              <a:ahLst/>
              <a:cxnLst/>
              <a:rect l="l" t="t" r="r" b="b"/>
              <a:pathLst>
                <a:path w="2889956" h="406400">
                  <a:moveTo>
                    <a:pt x="0" y="0"/>
                  </a:moveTo>
                  <a:lnTo>
                    <a:pt x="2889956" y="0"/>
                  </a:lnTo>
                  <a:lnTo>
                    <a:pt x="2889956" y="406400"/>
                  </a:lnTo>
                  <a:lnTo>
                    <a:pt x="0" y="406400"/>
                  </a:lnTo>
                  <a:close/>
                </a:path>
              </a:pathLst>
            </a:custGeom>
            <a:solidFill>
              <a:srgbClr val="72B724"/>
            </a:solidFill>
          </p:spPr>
        </p:sp>
        <p:sp>
          <p:nvSpPr>
            <p:cNvPr id="9" name="TextBox 9"/>
            <p:cNvSpPr txBox="1"/>
            <p:nvPr/>
          </p:nvSpPr>
          <p:spPr>
            <a:xfrm>
              <a:off x="0" y="-38100"/>
              <a:ext cx="2889956" cy="444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8229600" y="2220539"/>
            <a:ext cx="7786820" cy="1245235"/>
          </a:xfrm>
          <a:prstGeom prst="rect">
            <a:avLst/>
          </a:prstGeom>
        </p:spPr>
        <p:txBody>
          <a:bodyPr lIns="0" tIns="0" rIns="0" bIns="0" rtlCol="0" anchor="t">
            <a:spAutoFit/>
          </a:bodyPr>
          <a:lstStyle/>
          <a:p>
            <a:pPr algn="l">
              <a:lnSpc>
                <a:spcPts val="9679"/>
              </a:lnSpc>
            </a:pPr>
            <a:r>
              <a:rPr lang="en-US" sz="8799" b="1">
                <a:solidFill>
                  <a:srgbClr val="FFFFFF"/>
                </a:solidFill>
                <a:latin typeface="Montserrat Bold"/>
                <a:ea typeface="Montserrat Bold"/>
                <a:cs typeface="Montserrat Bold"/>
                <a:sym typeface="Montserrat Bold"/>
              </a:rPr>
              <a:t>DATA 415</a:t>
            </a:r>
          </a:p>
        </p:txBody>
      </p:sp>
      <p:sp>
        <p:nvSpPr>
          <p:cNvPr id="11" name="TextBox 11"/>
          <p:cNvSpPr txBox="1"/>
          <p:nvPr/>
        </p:nvSpPr>
        <p:spPr>
          <a:xfrm>
            <a:off x="796643" y="518055"/>
            <a:ext cx="2596725" cy="2223770"/>
          </a:xfrm>
          <a:prstGeom prst="rect">
            <a:avLst/>
          </a:prstGeom>
        </p:spPr>
        <p:txBody>
          <a:bodyPr lIns="0" tIns="0" rIns="0" bIns="0" rtlCol="0" anchor="t">
            <a:spAutoFit/>
          </a:bodyPr>
          <a:lstStyle/>
          <a:p>
            <a:pPr algn="ctr">
              <a:lnSpc>
                <a:spcPts val="4480"/>
              </a:lnSpc>
            </a:pPr>
            <a:r>
              <a:rPr lang="en-US" sz="3200" b="1">
                <a:solidFill>
                  <a:srgbClr val="FFFFFF"/>
                </a:solidFill>
                <a:latin typeface="Montserrat Bold"/>
                <a:ea typeface="Montserrat Bold"/>
                <a:cs typeface="Montserrat Bold"/>
                <a:sym typeface="Montserrat Bold"/>
              </a:rPr>
              <a:t>YOUR EVERYDAY FRESH MARKET</a:t>
            </a:r>
          </a:p>
        </p:txBody>
      </p:sp>
      <p:sp>
        <p:nvSpPr>
          <p:cNvPr id="12" name="TextBox 12"/>
          <p:cNvSpPr txBox="1"/>
          <p:nvPr/>
        </p:nvSpPr>
        <p:spPr>
          <a:xfrm>
            <a:off x="7467600" y="4076700"/>
            <a:ext cx="10162340" cy="489429"/>
          </a:xfrm>
          <a:prstGeom prst="rect">
            <a:avLst/>
          </a:prstGeom>
        </p:spPr>
        <p:txBody>
          <a:bodyPr wrap="square" lIns="0" tIns="0" rIns="0" bIns="0" rtlCol="0" anchor="t">
            <a:spAutoFit/>
          </a:bodyPr>
          <a:lstStyle/>
          <a:p>
            <a:pPr algn="l">
              <a:lnSpc>
                <a:spcPts val="4112"/>
              </a:lnSpc>
            </a:pPr>
            <a:r>
              <a:rPr lang="en-US" sz="3000" spc="128" dirty="0">
                <a:solidFill>
                  <a:srgbClr val="FFFFFF"/>
                </a:solidFill>
                <a:latin typeface="Montserrat"/>
                <a:ea typeface="Montserrat"/>
                <a:cs typeface="Montserrat"/>
                <a:sym typeface="Montserrat"/>
              </a:rPr>
              <a:t>Submitted to Professor </a:t>
            </a:r>
            <a:r>
              <a:rPr lang="en-US" sz="3000" spc="128" dirty="0" err="1">
                <a:solidFill>
                  <a:srgbClr val="FFFFFF"/>
                </a:solidFill>
                <a:latin typeface="Montserrat"/>
                <a:ea typeface="Montserrat"/>
                <a:cs typeface="Montserrat"/>
                <a:sym typeface="Montserrat"/>
              </a:rPr>
              <a:t>Majid</a:t>
            </a:r>
            <a:r>
              <a:rPr lang="en-US" sz="3000" spc="128" dirty="0">
                <a:solidFill>
                  <a:srgbClr val="FFFFFF"/>
                </a:solidFill>
                <a:latin typeface="Montserrat"/>
                <a:ea typeface="Montserrat"/>
                <a:cs typeface="Montserrat"/>
                <a:sym typeface="Montserrat"/>
              </a:rPr>
              <a:t> </a:t>
            </a:r>
            <a:r>
              <a:rPr lang="en-US" sz="3000" spc="128" dirty="0" smtClean="0">
                <a:solidFill>
                  <a:srgbClr val="FFFFFF"/>
                </a:solidFill>
                <a:latin typeface="Montserrat"/>
                <a:ea typeface="Montserrat"/>
                <a:cs typeface="Montserrat"/>
                <a:sym typeface="Montserrat"/>
              </a:rPr>
              <a:t> </a:t>
            </a:r>
            <a:r>
              <a:rPr lang="en-US" sz="3000" spc="128" dirty="0" err="1" smtClean="0">
                <a:solidFill>
                  <a:srgbClr val="FFFFFF"/>
                </a:solidFill>
                <a:latin typeface="Montserrat"/>
                <a:ea typeface="Montserrat"/>
                <a:cs typeface="Montserrat"/>
                <a:sym typeface="Montserrat"/>
              </a:rPr>
              <a:t>Amirfakhrian</a:t>
            </a:r>
            <a:endParaRPr lang="en-US" sz="3000" spc="128" dirty="0">
              <a:solidFill>
                <a:srgbClr val="FFFFFF"/>
              </a:solidFill>
              <a:latin typeface="Montserrat"/>
              <a:ea typeface="Montserrat"/>
              <a:cs typeface="Montserrat"/>
              <a:sym typeface="Montserrat"/>
            </a:endParaRPr>
          </a:p>
        </p:txBody>
      </p:sp>
      <p:sp>
        <p:nvSpPr>
          <p:cNvPr id="13" name="TextBox 13"/>
          <p:cNvSpPr txBox="1"/>
          <p:nvPr/>
        </p:nvSpPr>
        <p:spPr>
          <a:xfrm>
            <a:off x="7315200" y="5300581"/>
            <a:ext cx="10972800" cy="2506980"/>
          </a:xfrm>
          <a:prstGeom prst="rect">
            <a:avLst/>
          </a:prstGeom>
        </p:spPr>
        <p:txBody>
          <a:bodyPr lIns="0" tIns="0" rIns="0" bIns="0" rtlCol="0" anchor="t">
            <a:spAutoFit/>
          </a:bodyPr>
          <a:lstStyle/>
          <a:p>
            <a:pPr algn="l">
              <a:lnSpc>
                <a:spcPts val="6719"/>
              </a:lnSpc>
            </a:pPr>
            <a:r>
              <a:rPr lang="en-US" sz="4800" spc="240">
                <a:solidFill>
                  <a:srgbClr val="FFFFFF"/>
                </a:solidFill>
                <a:latin typeface="Montserrat"/>
                <a:ea typeface="Montserrat"/>
                <a:cs typeface="Montserrat"/>
                <a:sym typeface="Montserrat"/>
              </a:rPr>
              <a:t>Team Members: Chika Udeozor</a:t>
            </a:r>
          </a:p>
          <a:p>
            <a:pPr algn="l">
              <a:lnSpc>
                <a:spcPts val="6719"/>
              </a:lnSpc>
            </a:pPr>
            <a:r>
              <a:rPr lang="en-US" sz="4800" spc="240">
                <a:solidFill>
                  <a:srgbClr val="FFFFFF"/>
                </a:solidFill>
                <a:latin typeface="Montserrat"/>
                <a:ea typeface="Montserrat"/>
                <a:cs typeface="Montserrat"/>
                <a:sym typeface="Montserrat"/>
              </a:rPr>
              <a:t>                     Damian Ozobokeme</a:t>
            </a:r>
          </a:p>
          <a:p>
            <a:pPr algn="l">
              <a:lnSpc>
                <a:spcPts val="6719"/>
              </a:lnSpc>
            </a:pPr>
            <a:endParaRPr/>
          </a:p>
        </p:txBody>
      </p:sp>
      <p:sp>
        <p:nvSpPr>
          <p:cNvPr id="14" name="Freeform 14"/>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15" name="TextBox 15"/>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FFFFFF"/>
                </a:solidFill>
                <a:latin typeface="Montserrat Bold"/>
                <a:ea typeface="Montserrat Bold"/>
                <a:cs typeface="Montserrat Bold"/>
                <a:sym typeface="Montserrat Bold"/>
              </a:rPr>
              <a:t>Walmart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79436"/>
        </a:solidFill>
        <a:effectLst/>
      </p:bgPr>
    </p:bg>
    <p:spTree>
      <p:nvGrpSpPr>
        <p:cNvPr id="1" name=""/>
        <p:cNvGrpSpPr/>
        <p:nvPr/>
      </p:nvGrpSpPr>
      <p:grpSpPr>
        <a:xfrm>
          <a:off x="0" y="0"/>
          <a:ext cx="0" cy="0"/>
          <a:chOff x="0" y="0"/>
          <a:chExt cx="0" cy="0"/>
        </a:xfrm>
      </p:grpSpPr>
      <p:grpSp>
        <p:nvGrpSpPr>
          <p:cNvPr id="2" name="Group 2"/>
          <p:cNvGrpSpPr/>
          <p:nvPr/>
        </p:nvGrpSpPr>
        <p:grpSpPr>
          <a:xfrm>
            <a:off x="14267196" y="4757095"/>
            <a:ext cx="4020804" cy="5529905"/>
            <a:chOff x="0" y="0"/>
            <a:chExt cx="714810" cy="983094"/>
          </a:xfrm>
        </p:grpSpPr>
        <p:sp>
          <p:nvSpPr>
            <p:cNvPr id="3" name="Freeform 3"/>
            <p:cNvSpPr/>
            <p:nvPr/>
          </p:nvSpPr>
          <p:spPr>
            <a:xfrm>
              <a:off x="0" y="0"/>
              <a:ext cx="714810" cy="983094"/>
            </a:xfrm>
            <a:custGeom>
              <a:avLst/>
              <a:gdLst/>
              <a:ahLst/>
              <a:cxnLst/>
              <a:rect l="l" t="t" r="r" b="b"/>
              <a:pathLst>
                <a:path w="714810" h="983094">
                  <a:moveTo>
                    <a:pt x="0" y="0"/>
                  </a:moveTo>
                  <a:lnTo>
                    <a:pt x="714810" y="0"/>
                  </a:lnTo>
                  <a:lnTo>
                    <a:pt x="714810" y="983094"/>
                  </a:lnTo>
                  <a:lnTo>
                    <a:pt x="0" y="983094"/>
                  </a:lnTo>
                  <a:close/>
                </a:path>
              </a:pathLst>
            </a:custGeom>
            <a:blipFill>
              <a:blip r:embed="rId2" cstate="print"/>
              <a:stretch>
                <a:fillRect l="-53084" r="-53084"/>
              </a:stretch>
            </a:blipFill>
          </p:spPr>
        </p:sp>
      </p:grpSp>
      <p:grpSp>
        <p:nvGrpSpPr>
          <p:cNvPr id="4" name="Group 4"/>
          <p:cNvGrpSpPr/>
          <p:nvPr/>
        </p:nvGrpSpPr>
        <p:grpSpPr>
          <a:xfrm>
            <a:off x="14267196" y="-843605"/>
            <a:ext cx="4020804" cy="5600700"/>
            <a:chOff x="0" y="0"/>
            <a:chExt cx="714810" cy="995680"/>
          </a:xfrm>
        </p:grpSpPr>
        <p:sp>
          <p:nvSpPr>
            <p:cNvPr id="5" name="Freeform 5"/>
            <p:cNvSpPr/>
            <p:nvPr/>
          </p:nvSpPr>
          <p:spPr>
            <a:xfrm>
              <a:off x="0" y="0"/>
              <a:ext cx="714810" cy="995680"/>
            </a:xfrm>
            <a:custGeom>
              <a:avLst/>
              <a:gdLst/>
              <a:ahLst/>
              <a:cxnLst/>
              <a:rect l="l" t="t" r="r" b="b"/>
              <a:pathLst>
                <a:path w="714810" h="995680">
                  <a:moveTo>
                    <a:pt x="0" y="0"/>
                  </a:moveTo>
                  <a:lnTo>
                    <a:pt x="714810" y="0"/>
                  </a:lnTo>
                  <a:lnTo>
                    <a:pt x="714810" y="995680"/>
                  </a:lnTo>
                  <a:lnTo>
                    <a:pt x="0" y="995680"/>
                  </a:lnTo>
                  <a:close/>
                </a:path>
              </a:pathLst>
            </a:custGeom>
            <a:blipFill>
              <a:blip r:embed="rId3" cstate="print"/>
              <a:stretch>
                <a:fillRect l="-19646" r="-19646"/>
              </a:stretch>
            </a:blipFill>
          </p:spPr>
        </p:sp>
      </p:grpSp>
      <p:sp>
        <p:nvSpPr>
          <p:cNvPr id="6" name="TextBox 6"/>
          <p:cNvSpPr txBox="1"/>
          <p:nvPr/>
        </p:nvSpPr>
        <p:spPr>
          <a:xfrm>
            <a:off x="1028700" y="1393491"/>
            <a:ext cx="12387204" cy="2473960"/>
          </a:xfrm>
          <a:prstGeom prst="rect">
            <a:avLst/>
          </a:prstGeom>
        </p:spPr>
        <p:txBody>
          <a:bodyPr lIns="0" tIns="0" rIns="0" bIns="0" rtlCol="0" anchor="t">
            <a:spAutoFit/>
          </a:bodyPr>
          <a:lstStyle/>
          <a:p>
            <a:pPr algn="l">
              <a:lnSpc>
                <a:spcPts val="9679"/>
              </a:lnSpc>
            </a:pPr>
            <a:r>
              <a:rPr lang="en-US" sz="8799" b="1">
                <a:solidFill>
                  <a:srgbClr val="FFFFFF"/>
                </a:solidFill>
                <a:latin typeface="Montserrat Bold"/>
                <a:ea typeface="Montserrat Bold"/>
                <a:cs typeface="Montserrat Bold"/>
                <a:sym typeface="Montserrat Bold"/>
              </a:rPr>
              <a:t>EVALUATING THE SOLUTION</a:t>
            </a:r>
          </a:p>
        </p:txBody>
      </p:sp>
      <p:grpSp>
        <p:nvGrpSpPr>
          <p:cNvPr id="7" name="Group 7"/>
          <p:cNvGrpSpPr/>
          <p:nvPr/>
        </p:nvGrpSpPr>
        <p:grpSpPr>
          <a:xfrm>
            <a:off x="-3015" y="0"/>
            <a:ext cx="436007" cy="10287000"/>
            <a:chOff x="0" y="0"/>
            <a:chExt cx="114833" cy="2709333"/>
          </a:xfrm>
        </p:grpSpPr>
        <p:sp>
          <p:nvSpPr>
            <p:cNvPr id="8" name="Freeform 8"/>
            <p:cNvSpPr/>
            <p:nvPr/>
          </p:nvSpPr>
          <p:spPr>
            <a:xfrm>
              <a:off x="0" y="0"/>
              <a:ext cx="114833" cy="2709333"/>
            </a:xfrm>
            <a:custGeom>
              <a:avLst/>
              <a:gdLst/>
              <a:ahLst/>
              <a:cxnLst/>
              <a:rect l="l" t="t" r="r" b="b"/>
              <a:pathLst>
                <a:path w="114833" h="2709333">
                  <a:moveTo>
                    <a:pt x="0" y="0"/>
                  </a:moveTo>
                  <a:lnTo>
                    <a:pt x="114833" y="0"/>
                  </a:lnTo>
                  <a:lnTo>
                    <a:pt x="114833" y="2709333"/>
                  </a:lnTo>
                  <a:lnTo>
                    <a:pt x="0" y="2709333"/>
                  </a:lnTo>
                  <a:close/>
                </a:path>
              </a:pathLst>
            </a:custGeom>
            <a:solidFill>
              <a:srgbClr val="FA8803"/>
            </a:solidFill>
          </p:spPr>
        </p:sp>
        <p:sp>
          <p:nvSpPr>
            <p:cNvPr id="9" name="TextBox 9"/>
            <p:cNvSpPr txBox="1"/>
            <p:nvPr/>
          </p:nvSpPr>
          <p:spPr>
            <a:xfrm>
              <a:off x="0" y="-38100"/>
              <a:ext cx="114833" cy="2747433"/>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914400" y="3740224"/>
            <a:ext cx="8115300" cy="0"/>
          </a:xfrm>
          <a:prstGeom prst="line">
            <a:avLst/>
          </a:prstGeom>
          <a:ln w="95250" cap="flat">
            <a:solidFill>
              <a:srgbClr val="72B724"/>
            </a:solidFill>
            <a:prstDash val="solid"/>
            <a:headEnd type="none" w="sm" len="sm"/>
            <a:tailEnd type="none" w="sm" len="sm"/>
          </a:ln>
        </p:spPr>
      </p:sp>
      <p:sp>
        <p:nvSpPr>
          <p:cNvPr id="11" name="Freeform 11"/>
          <p:cNvSpPr/>
          <p:nvPr/>
        </p:nvSpPr>
        <p:spPr>
          <a:xfrm>
            <a:off x="914400" y="857250"/>
            <a:ext cx="564089" cy="564089"/>
          </a:xfrm>
          <a:custGeom>
            <a:avLst/>
            <a:gdLst/>
            <a:ahLst/>
            <a:cxnLst/>
            <a:rect l="l" t="t" r="r" b="b"/>
            <a:pathLst>
              <a:path w="564089" h="564089">
                <a:moveTo>
                  <a:pt x="0" y="0"/>
                </a:moveTo>
                <a:lnTo>
                  <a:pt x="564089" y="0"/>
                </a:lnTo>
                <a:lnTo>
                  <a:pt x="564089" y="564089"/>
                </a:lnTo>
                <a:lnTo>
                  <a:pt x="0" y="564089"/>
                </a:lnTo>
                <a:lnTo>
                  <a:pt x="0" y="0"/>
                </a:lnTo>
                <a:close/>
              </a:path>
            </a:pathLst>
          </a:custGeom>
          <a:blipFill>
            <a:blip r:embed="rId4" cstate="print">
              <a:extLst>
                <a:ext uri="{96DAC541-7B7A-43D3-8B79-37D633B846F1}">
                  <asvg:svgBlip xmlns="" xmlns:asvg="http://schemas.microsoft.com/office/drawing/2016/SVG/main" r:embed="rId5"/>
                </a:ext>
              </a:extLst>
            </a:blip>
            <a:stretch>
              <a:fillRect/>
            </a:stretch>
          </a:blipFill>
        </p:spPr>
      </p:sp>
      <p:graphicFrame>
        <p:nvGraphicFramePr>
          <p:cNvPr id="12" name="Table 12"/>
          <p:cNvGraphicFramePr>
            <a:graphicFrameLocks noGrp="1"/>
          </p:cNvGraphicFramePr>
          <p:nvPr/>
        </p:nvGraphicFramePr>
        <p:xfrm>
          <a:off x="432992" y="3990549"/>
          <a:ext cx="13834203" cy="6280727"/>
        </p:xfrm>
        <a:graphic>
          <a:graphicData uri="http://schemas.openxmlformats.org/drawingml/2006/table">
            <a:tbl>
              <a:tblPr/>
              <a:tblGrid>
                <a:gridCol w="4173965"/>
                <a:gridCol w="9660238"/>
              </a:tblGrid>
              <a:tr h="2242453">
                <a:tc>
                  <a:txBody>
                    <a:bodyPr/>
                    <a:lstStyle/>
                    <a:p>
                      <a:pPr algn="ctr">
                        <a:lnSpc>
                          <a:spcPts val="3499"/>
                        </a:lnSpc>
                        <a:defRPr/>
                      </a:pPr>
                      <a:r>
                        <a:rPr lang="en-US" sz="2499" b="1" dirty="0">
                          <a:solidFill>
                            <a:srgbClr val="FFFFFF"/>
                          </a:solidFill>
                          <a:latin typeface="Canva Sans Bold"/>
                          <a:ea typeface="Canva Sans Bold"/>
                          <a:cs typeface="Canva Sans Bold"/>
                          <a:sym typeface="Canva Sans Bold"/>
                        </a:rPr>
                        <a:t>How does this solution impact each of the criteria?</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dirty="0">
                          <a:solidFill>
                            <a:srgbClr val="FFFFFF"/>
                          </a:solidFill>
                          <a:latin typeface="Canva Sans Bold"/>
                          <a:ea typeface="Canva Sans Bold"/>
                          <a:cs typeface="Canva Sans Bold"/>
                          <a:sym typeface="Canva Sans Bold"/>
                        </a:rPr>
                        <a:t>improved </a:t>
                      </a:r>
                      <a:r>
                        <a:rPr lang="en-US" sz="2499" b="1" dirty="0" smtClean="0">
                          <a:solidFill>
                            <a:srgbClr val="FFFFFF"/>
                          </a:solidFill>
                          <a:latin typeface="Canva Sans Bold"/>
                          <a:ea typeface="Canva Sans Bold"/>
                          <a:cs typeface="Canva Sans Bold"/>
                          <a:sym typeface="Canva Sans Bold"/>
                        </a:rPr>
                        <a:t>accuracy and increased ability </a:t>
                      </a:r>
                      <a:r>
                        <a:rPr lang="en-US" sz="2499" b="1" dirty="0">
                          <a:solidFill>
                            <a:srgbClr val="FFFFFF"/>
                          </a:solidFill>
                          <a:latin typeface="Canva Sans Bold"/>
                          <a:ea typeface="Canva Sans Bold"/>
                          <a:cs typeface="Canva Sans Bold"/>
                          <a:sym typeface="Canva Sans Bold"/>
                        </a:rPr>
                        <a:t>in predicting weekly </a:t>
                      </a:r>
                      <a:r>
                        <a:rPr lang="en-US" sz="2499" b="1" dirty="0" smtClean="0">
                          <a:solidFill>
                            <a:srgbClr val="FFFFFF"/>
                          </a:solidFill>
                          <a:latin typeface="Canva Sans Bold"/>
                          <a:ea typeface="Canva Sans Bold"/>
                          <a:cs typeface="Canva Sans Bold"/>
                          <a:sym typeface="Canva Sans Bold"/>
                        </a:rPr>
                        <a:t>sales and high-sales weeks </a:t>
                      </a:r>
                      <a:r>
                        <a:rPr lang="en-US" sz="2499" b="1" dirty="0">
                          <a:solidFill>
                            <a:srgbClr val="FFFFFF"/>
                          </a:solidFill>
                          <a:latin typeface="Canva Sans Bold"/>
                          <a:ea typeface="Canva Sans Bold"/>
                          <a:cs typeface="Canva Sans Bold"/>
                          <a:sym typeface="Canva Sans Bold"/>
                        </a:rPr>
                        <a:t>using forecasting; </a:t>
                      </a:r>
                      <a:r>
                        <a:rPr lang="en-US" sz="2499" b="1" dirty="0" smtClean="0">
                          <a:solidFill>
                            <a:srgbClr val="FFFFFF"/>
                          </a:solidFill>
                          <a:latin typeface="Canva Sans Bold"/>
                          <a:ea typeface="Canva Sans Bold"/>
                          <a:cs typeface="Canva Sans Bold"/>
                          <a:sym typeface="Canva Sans Bold"/>
                        </a:rPr>
                        <a:t> </a:t>
                      </a:r>
                      <a:r>
                        <a:rPr lang="en-US" sz="2499" b="1" dirty="0">
                          <a:solidFill>
                            <a:srgbClr val="FFFFFF"/>
                          </a:solidFill>
                          <a:latin typeface="Canva Sans Bold"/>
                          <a:ea typeface="Canva Sans Bold"/>
                          <a:cs typeface="Canva Sans Bold"/>
                          <a:sym typeface="Canva Sans Bold"/>
                        </a:rPr>
                        <a:t>These improve planning, reduce </a:t>
                      </a:r>
                      <a:r>
                        <a:rPr lang="en-US" sz="2499" b="1" dirty="0" err="1">
                          <a:solidFill>
                            <a:srgbClr val="FFFFFF"/>
                          </a:solidFill>
                          <a:latin typeface="Canva Sans Bold"/>
                          <a:ea typeface="Canva Sans Bold"/>
                          <a:cs typeface="Canva Sans Bold"/>
                          <a:sym typeface="Canva Sans Bold"/>
                        </a:rPr>
                        <a:t>stockouts</a:t>
                      </a:r>
                      <a:r>
                        <a:rPr lang="en-US" sz="2499" b="1" dirty="0">
                          <a:solidFill>
                            <a:srgbClr val="FFFFFF"/>
                          </a:solidFill>
                          <a:latin typeface="Canva Sans Bold"/>
                          <a:ea typeface="Canva Sans Bold"/>
                          <a:cs typeface="Canva Sans Bold"/>
                          <a:sym typeface="Canva Sans Bold"/>
                        </a:rPr>
                        <a:t>, optimize staffing, and support data-driven decisions.</a:t>
                      </a: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2236645">
                <a:tc>
                  <a:txBody>
                    <a:bodyPr/>
                    <a:lstStyle/>
                    <a:p>
                      <a:pPr algn="ctr">
                        <a:lnSpc>
                          <a:spcPts val="3499"/>
                        </a:lnSpc>
                        <a:defRPr/>
                      </a:pPr>
                      <a:r>
                        <a:rPr lang="en-US" sz="2499" b="1">
                          <a:solidFill>
                            <a:srgbClr val="FFFFFF"/>
                          </a:solidFill>
                          <a:latin typeface="Canva Sans Bold"/>
                          <a:ea typeface="Canva Sans Bold"/>
                          <a:cs typeface="Canva Sans Bold"/>
                          <a:sym typeface="Canva Sans Bold"/>
                        </a:rPr>
                        <a:t>What factors within our control could improve the outcomes?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Canva Sans Bold"/>
                          <a:ea typeface="Canva Sans Bold"/>
                          <a:cs typeface="Canva Sans Bold"/>
                          <a:sym typeface="Canva Sans Bold"/>
                        </a:rPr>
                        <a:t>Clean dataset, choosing optimal K-Value,refined visualization for the forecasting.</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1801629">
                <a:tc>
                  <a:txBody>
                    <a:bodyPr/>
                    <a:lstStyle/>
                    <a:p>
                      <a:pPr algn="ctr">
                        <a:lnSpc>
                          <a:spcPts val="3499"/>
                        </a:lnSpc>
                        <a:defRPr/>
                      </a:pPr>
                      <a:r>
                        <a:rPr lang="en-US" sz="2499" b="1">
                          <a:solidFill>
                            <a:srgbClr val="FFFFFF"/>
                          </a:solidFill>
                          <a:latin typeface="Canva Sans Bold"/>
                          <a:ea typeface="Canva Sans Bold"/>
                          <a:cs typeface="Canva Sans Bold"/>
                          <a:sym typeface="Canva Sans Bold"/>
                        </a:rPr>
                        <a:t>What factors outside our control could alter the outcomes?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Canva Sans Bold"/>
                          <a:ea typeface="Canva Sans Bold"/>
                          <a:cs typeface="Canva Sans Bold"/>
                          <a:sym typeface="Canva Sans Bold"/>
                        </a:rPr>
                        <a:t>Changes in consumer behaviour, sudden unfavourable shift in economic situation, supply chain disruptions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bl>
          </a:graphicData>
        </a:graphic>
      </p:graphicFrame>
      <p:sp>
        <p:nvSpPr>
          <p:cNvPr id="13" name="TextBox 13"/>
          <p:cNvSpPr txBox="1"/>
          <p:nvPr/>
        </p:nvSpPr>
        <p:spPr>
          <a:xfrm>
            <a:off x="1771650" y="942248"/>
            <a:ext cx="2842862" cy="355992"/>
          </a:xfrm>
          <a:prstGeom prst="rect">
            <a:avLst/>
          </a:prstGeom>
        </p:spPr>
        <p:txBody>
          <a:bodyPr lIns="0" tIns="0" rIns="0" bIns="0" rtlCol="0" anchor="t">
            <a:spAutoFit/>
          </a:bodyPr>
          <a:lstStyle/>
          <a:p>
            <a:pPr algn="l">
              <a:lnSpc>
                <a:spcPts val="2953"/>
              </a:lnSpc>
              <a:spcBef>
                <a:spcPct val="0"/>
              </a:spcBef>
            </a:pPr>
            <a:r>
              <a:rPr lang="en-US" sz="2109" b="1">
                <a:solidFill>
                  <a:srgbClr val="FFFFFF"/>
                </a:solidFill>
                <a:latin typeface="Montserrat Bold"/>
                <a:ea typeface="Montserrat Bold"/>
                <a:cs typeface="Montserrat Bold"/>
                <a:sym typeface="Montserrat Bold"/>
              </a:rPr>
              <a:t>Walmart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2054486"/>
            <a:ext cx="12435574" cy="0"/>
          </a:xfrm>
          <a:prstGeom prst="line">
            <a:avLst/>
          </a:prstGeom>
          <a:ln w="95250" cap="flat">
            <a:solidFill>
              <a:srgbClr val="72B724"/>
            </a:solidFill>
            <a:prstDash val="solid"/>
            <a:headEnd type="none" w="sm" len="sm"/>
            <a:tailEnd type="none" w="sm" len="sm"/>
          </a:ln>
        </p:spPr>
      </p:sp>
      <p:grpSp>
        <p:nvGrpSpPr>
          <p:cNvPr id="3" name="Group 3"/>
          <p:cNvGrpSpPr/>
          <p:nvPr/>
        </p:nvGrpSpPr>
        <p:grpSpPr>
          <a:xfrm>
            <a:off x="14340056" y="1526540"/>
            <a:ext cx="3777186" cy="8336029"/>
            <a:chOff x="0" y="0"/>
            <a:chExt cx="585185" cy="1291469"/>
          </a:xfrm>
        </p:grpSpPr>
        <p:sp>
          <p:nvSpPr>
            <p:cNvPr id="4" name="Freeform 4"/>
            <p:cNvSpPr/>
            <p:nvPr/>
          </p:nvSpPr>
          <p:spPr>
            <a:xfrm>
              <a:off x="0" y="0"/>
              <a:ext cx="585185" cy="1291469"/>
            </a:xfrm>
            <a:custGeom>
              <a:avLst/>
              <a:gdLst/>
              <a:ahLst/>
              <a:cxnLst/>
              <a:rect l="l" t="t" r="r" b="b"/>
              <a:pathLst>
                <a:path w="585185" h="1291469">
                  <a:moveTo>
                    <a:pt x="0" y="0"/>
                  </a:moveTo>
                  <a:lnTo>
                    <a:pt x="585185" y="0"/>
                  </a:lnTo>
                  <a:lnTo>
                    <a:pt x="585185" y="1291469"/>
                  </a:lnTo>
                  <a:lnTo>
                    <a:pt x="0" y="1291469"/>
                  </a:lnTo>
                  <a:close/>
                </a:path>
              </a:pathLst>
            </a:custGeom>
            <a:blipFill>
              <a:blip r:embed="rId2" cstate="print"/>
              <a:stretch>
                <a:fillRect l="-115313" r="-115313"/>
              </a:stretch>
            </a:blipFill>
          </p:spPr>
        </p:sp>
      </p:grpSp>
      <p:sp>
        <p:nvSpPr>
          <p:cNvPr id="5" name="Freeform 5"/>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graphicFrame>
        <p:nvGraphicFramePr>
          <p:cNvPr id="6" name="Table 6"/>
          <p:cNvGraphicFramePr>
            <a:graphicFrameLocks noGrp="1"/>
          </p:cNvGraphicFramePr>
          <p:nvPr/>
        </p:nvGraphicFramePr>
        <p:xfrm>
          <a:off x="276805" y="2262007"/>
          <a:ext cx="13682510" cy="8039100"/>
        </p:xfrm>
        <a:graphic>
          <a:graphicData uri="http://schemas.openxmlformats.org/drawingml/2006/table">
            <a:tbl>
              <a:tblPr/>
              <a:tblGrid>
                <a:gridCol w="3782210"/>
                <a:gridCol w="9900300"/>
              </a:tblGrid>
              <a:tr h="3119936">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What are the barriers to successful implementation?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Limited expertise among staff for forecasting. inconsistent use of Excel tools by staff. There may be resistance to implementing data-driven decision-making, as well as a risk of misinterpreting predictive outputs during atypical market conditions.</a:t>
                      </a:r>
                      <a:endParaRPr lang="en-US" sz="1100"/>
                    </a:p>
                    <a:p>
                      <a:pPr algn="ctr">
                        <a:lnSpc>
                          <a:spcPts val="3499"/>
                        </a:lnSpc>
                      </a:pPr>
                      <a:endParaRP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2679700">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Will there be support and motivation or resistance and conflict?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Support- Operations teams require more precise projections, and managers want to improve planning accuracy. </a:t>
                      </a:r>
                      <a:endParaRPr lang="en-US" sz="1100"/>
                    </a:p>
                    <a:p>
                      <a:pPr algn="ctr">
                        <a:lnSpc>
                          <a:spcPts val="3499"/>
                        </a:lnSpc>
                      </a:pPr>
                      <a:r>
                        <a:rPr lang="en-US" sz="2499" b="1">
                          <a:solidFill>
                            <a:srgbClr val="000000"/>
                          </a:solidFill>
                          <a:latin typeface="Canva Sans Bold"/>
                          <a:ea typeface="Canva Sans Bold"/>
                          <a:cs typeface="Canva Sans Bold"/>
                          <a:sym typeface="Canva Sans Bold"/>
                        </a:rPr>
                        <a:t>Resistance- Teams might be hesitant to rely on predictive outputs and also employees used to manual or historical averages can also be a main source of resistance. </a:t>
                      </a:r>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2239464">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Are there resources available for successful implementation?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Yes- historical dataset, Excel forecasting tools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bl>
          </a:graphicData>
        </a:graphic>
      </p:graphicFrame>
      <p:sp>
        <p:nvSpPr>
          <p:cNvPr id="7" name="TextBox 7"/>
          <p:cNvSpPr txBox="1"/>
          <p:nvPr/>
        </p:nvSpPr>
        <p:spPr>
          <a:xfrm>
            <a:off x="533659" y="1024995"/>
            <a:ext cx="13425656" cy="1084613"/>
          </a:xfrm>
          <a:prstGeom prst="rect">
            <a:avLst/>
          </a:prstGeom>
        </p:spPr>
        <p:txBody>
          <a:bodyPr lIns="0" tIns="0" rIns="0" bIns="0" rtlCol="0" anchor="t">
            <a:spAutoFit/>
          </a:bodyPr>
          <a:lstStyle/>
          <a:p>
            <a:pPr algn="l">
              <a:lnSpc>
                <a:spcPts val="8993"/>
              </a:lnSpc>
            </a:pPr>
            <a:r>
              <a:rPr lang="en-US" sz="6423" b="1">
                <a:solidFill>
                  <a:srgbClr val="379436"/>
                </a:solidFill>
                <a:latin typeface="Montserrat Bold"/>
                <a:ea typeface="Montserrat Bold"/>
                <a:cs typeface="Montserrat Bold"/>
                <a:sym typeface="Montserrat Bold"/>
              </a:rPr>
              <a:t>IMPLEMENTING THE SOLUTION</a:t>
            </a:r>
          </a:p>
        </p:txBody>
      </p:sp>
      <p:sp>
        <p:nvSpPr>
          <p:cNvPr id="8" name="TextBox 8"/>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8803"/>
        </a:solidFill>
        <a:effectLst/>
      </p:bgPr>
    </p:bg>
    <p:spTree>
      <p:nvGrpSpPr>
        <p:cNvPr id="1" name=""/>
        <p:cNvGrpSpPr/>
        <p:nvPr/>
      </p:nvGrpSpPr>
      <p:grpSpPr>
        <a:xfrm>
          <a:off x="0" y="0"/>
          <a:ext cx="0" cy="0"/>
          <a:chOff x="0" y="0"/>
          <a:chExt cx="0" cy="0"/>
        </a:xfrm>
      </p:grpSpPr>
      <p:grpSp>
        <p:nvGrpSpPr>
          <p:cNvPr id="2" name="Group 2"/>
          <p:cNvGrpSpPr/>
          <p:nvPr/>
        </p:nvGrpSpPr>
        <p:grpSpPr>
          <a:xfrm>
            <a:off x="5700712" y="0"/>
            <a:ext cx="12587288" cy="10287000"/>
            <a:chOff x="0" y="0"/>
            <a:chExt cx="3315170" cy="2709333"/>
          </a:xfrm>
        </p:grpSpPr>
        <p:sp>
          <p:nvSpPr>
            <p:cNvPr id="3" name="Freeform 3"/>
            <p:cNvSpPr/>
            <p:nvPr/>
          </p:nvSpPr>
          <p:spPr>
            <a:xfrm>
              <a:off x="0" y="0"/>
              <a:ext cx="3315171" cy="2709333"/>
            </a:xfrm>
            <a:custGeom>
              <a:avLst/>
              <a:gdLst/>
              <a:ahLst/>
              <a:cxnLst/>
              <a:rect l="l" t="t" r="r" b="b"/>
              <a:pathLst>
                <a:path w="3315171" h="2709333">
                  <a:moveTo>
                    <a:pt x="0" y="0"/>
                  </a:moveTo>
                  <a:lnTo>
                    <a:pt x="3315171" y="0"/>
                  </a:lnTo>
                  <a:lnTo>
                    <a:pt x="3315171" y="2709333"/>
                  </a:lnTo>
                  <a:lnTo>
                    <a:pt x="0" y="2709333"/>
                  </a:lnTo>
                  <a:close/>
                </a:path>
              </a:pathLst>
            </a:custGeom>
            <a:solidFill>
              <a:srgbClr val="FFFFFF"/>
            </a:solidFill>
          </p:spPr>
        </p:sp>
        <p:sp>
          <p:nvSpPr>
            <p:cNvPr id="4" name="TextBox 4"/>
            <p:cNvSpPr txBox="1"/>
            <p:nvPr/>
          </p:nvSpPr>
          <p:spPr>
            <a:xfrm>
              <a:off x="0" y="-38100"/>
              <a:ext cx="3315170"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5700713" cy="5143500"/>
            <a:chOff x="0" y="0"/>
            <a:chExt cx="1501422" cy="1354667"/>
          </a:xfrm>
        </p:grpSpPr>
        <p:sp>
          <p:nvSpPr>
            <p:cNvPr id="6" name="Freeform 6"/>
            <p:cNvSpPr/>
            <p:nvPr/>
          </p:nvSpPr>
          <p:spPr>
            <a:xfrm>
              <a:off x="0" y="0"/>
              <a:ext cx="1501422" cy="1354667"/>
            </a:xfrm>
            <a:custGeom>
              <a:avLst/>
              <a:gdLst/>
              <a:ahLst/>
              <a:cxnLst/>
              <a:rect l="l" t="t" r="r" b="b"/>
              <a:pathLst>
                <a:path w="1501422" h="1354667">
                  <a:moveTo>
                    <a:pt x="0" y="0"/>
                  </a:moveTo>
                  <a:lnTo>
                    <a:pt x="1501422" y="0"/>
                  </a:lnTo>
                  <a:lnTo>
                    <a:pt x="1501422" y="1354667"/>
                  </a:lnTo>
                  <a:lnTo>
                    <a:pt x="0" y="1354667"/>
                  </a:lnTo>
                  <a:close/>
                </a:path>
              </a:pathLst>
            </a:custGeom>
            <a:solidFill>
              <a:srgbClr val="72B724"/>
            </a:solidFill>
          </p:spPr>
        </p:sp>
        <p:sp>
          <p:nvSpPr>
            <p:cNvPr id="7" name="TextBox 7"/>
            <p:cNvSpPr txBox="1"/>
            <p:nvPr/>
          </p:nvSpPr>
          <p:spPr>
            <a:xfrm>
              <a:off x="0" y="-38100"/>
              <a:ext cx="1501422" cy="13927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99678" y="1824967"/>
            <a:ext cx="5301356" cy="6637066"/>
          </a:xfrm>
          <a:custGeom>
            <a:avLst/>
            <a:gdLst/>
            <a:ahLst/>
            <a:cxnLst/>
            <a:rect l="l" t="t" r="r" b="b"/>
            <a:pathLst>
              <a:path w="5301356" h="6637066">
                <a:moveTo>
                  <a:pt x="0" y="0"/>
                </a:moveTo>
                <a:lnTo>
                  <a:pt x="5301356" y="0"/>
                </a:lnTo>
                <a:lnTo>
                  <a:pt x="5301356" y="6637066"/>
                </a:lnTo>
                <a:lnTo>
                  <a:pt x="0" y="6637066"/>
                </a:lnTo>
                <a:lnTo>
                  <a:pt x="0" y="0"/>
                </a:lnTo>
                <a:close/>
              </a:path>
            </a:pathLst>
          </a:custGeom>
          <a:blipFill>
            <a:blip r:embed="rId2" cstate="print"/>
            <a:stretch>
              <a:fillRect/>
            </a:stretch>
          </a:blipFill>
        </p:spPr>
      </p:sp>
      <p:sp>
        <p:nvSpPr>
          <p:cNvPr id="9" name="TextBox 9"/>
          <p:cNvSpPr txBox="1"/>
          <p:nvPr/>
        </p:nvSpPr>
        <p:spPr>
          <a:xfrm>
            <a:off x="7315200" y="1234545"/>
            <a:ext cx="10058400" cy="1245235"/>
          </a:xfrm>
          <a:prstGeom prst="rect">
            <a:avLst/>
          </a:prstGeom>
        </p:spPr>
        <p:txBody>
          <a:bodyPr lIns="0" tIns="0" rIns="0" bIns="0" rtlCol="0" anchor="t">
            <a:spAutoFit/>
          </a:bodyPr>
          <a:lstStyle/>
          <a:p>
            <a:pPr algn="l">
              <a:lnSpc>
                <a:spcPts val="9679"/>
              </a:lnSpc>
            </a:pPr>
            <a:r>
              <a:rPr lang="en-US" sz="8799" b="1">
                <a:solidFill>
                  <a:srgbClr val="379436"/>
                </a:solidFill>
                <a:latin typeface="Montserrat Bold"/>
                <a:ea typeface="Montserrat Bold"/>
                <a:cs typeface="Montserrat Bold"/>
                <a:sym typeface="Montserrat Bold"/>
              </a:rPr>
              <a:t>DATA CLEANING</a:t>
            </a:r>
          </a:p>
        </p:txBody>
      </p:sp>
      <p:sp>
        <p:nvSpPr>
          <p:cNvPr id="10" name="AutoShape 10"/>
          <p:cNvSpPr/>
          <p:nvPr/>
        </p:nvSpPr>
        <p:spPr>
          <a:xfrm>
            <a:off x="7200900" y="2847028"/>
            <a:ext cx="10058400" cy="0"/>
          </a:xfrm>
          <a:prstGeom prst="line">
            <a:avLst/>
          </a:prstGeom>
          <a:ln w="95250" cap="flat">
            <a:solidFill>
              <a:srgbClr val="72B724"/>
            </a:solidFill>
            <a:prstDash val="solid"/>
            <a:headEnd type="none" w="sm" len="sm"/>
            <a:tailEnd type="none" w="sm" len="sm"/>
          </a:ln>
        </p:spPr>
      </p:sp>
      <p:grpSp>
        <p:nvGrpSpPr>
          <p:cNvPr id="11" name="Group 11"/>
          <p:cNvGrpSpPr/>
          <p:nvPr/>
        </p:nvGrpSpPr>
        <p:grpSpPr>
          <a:xfrm>
            <a:off x="4783298" y="0"/>
            <a:ext cx="917415" cy="1714500"/>
            <a:chOff x="0" y="0"/>
            <a:chExt cx="241624" cy="451556"/>
          </a:xfrm>
        </p:grpSpPr>
        <p:sp>
          <p:nvSpPr>
            <p:cNvPr id="12" name="Freeform 12"/>
            <p:cNvSpPr/>
            <p:nvPr/>
          </p:nvSpPr>
          <p:spPr>
            <a:xfrm>
              <a:off x="0" y="0"/>
              <a:ext cx="241624" cy="451556"/>
            </a:xfrm>
            <a:custGeom>
              <a:avLst/>
              <a:gdLst/>
              <a:ahLst/>
              <a:cxnLst/>
              <a:rect l="l" t="t" r="r" b="b"/>
              <a:pathLst>
                <a:path w="241624" h="451556">
                  <a:moveTo>
                    <a:pt x="0" y="0"/>
                  </a:moveTo>
                  <a:lnTo>
                    <a:pt x="241624" y="0"/>
                  </a:lnTo>
                  <a:lnTo>
                    <a:pt x="241624" y="451556"/>
                  </a:lnTo>
                  <a:lnTo>
                    <a:pt x="0" y="451556"/>
                  </a:lnTo>
                  <a:close/>
                </a:path>
              </a:pathLst>
            </a:custGeom>
            <a:solidFill>
              <a:srgbClr val="FA8803"/>
            </a:solidFill>
          </p:spPr>
        </p:sp>
        <p:sp>
          <p:nvSpPr>
            <p:cNvPr id="13" name="TextBox 13"/>
            <p:cNvSpPr txBox="1"/>
            <p:nvPr/>
          </p:nvSpPr>
          <p:spPr>
            <a:xfrm>
              <a:off x="0" y="-38100"/>
              <a:ext cx="241624" cy="489656"/>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15" name="TextBox 15"/>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8803"/>
        </a:solidFill>
        <a:effectLst/>
      </p:bgPr>
    </p:bg>
    <p:spTree>
      <p:nvGrpSpPr>
        <p:cNvPr id="1" name=""/>
        <p:cNvGrpSpPr/>
        <p:nvPr/>
      </p:nvGrpSpPr>
      <p:grpSpPr>
        <a:xfrm>
          <a:off x="0" y="0"/>
          <a:ext cx="0" cy="0"/>
          <a:chOff x="0" y="0"/>
          <a:chExt cx="0" cy="0"/>
        </a:xfrm>
      </p:grpSpPr>
      <p:grpSp>
        <p:nvGrpSpPr>
          <p:cNvPr id="2" name="Group 2"/>
          <p:cNvGrpSpPr/>
          <p:nvPr/>
        </p:nvGrpSpPr>
        <p:grpSpPr>
          <a:xfrm>
            <a:off x="13496081" y="0"/>
            <a:ext cx="4791919" cy="10287000"/>
            <a:chOff x="0" y="0"/>
            <a:chExt cx="851897" cy="1828800"/>
          </a:xfrm>
        </p:grpSpPr>
        <p:sp>
          <p:nvSpPr>
            <p:cNvPr id="3" name="Freeform 3"/>
            <p:cNvSpPr/>
            <p:nvPr/>
          </p:nvSpPr>
          <p:spPr>
            <a:xfrm>
              <a:off x="0" y="0"/>
              <a:ext cx="851897" cy="1828800"/>
            </a:xfrm>
            <a:custGeom>
              <a:avLst/>
              <a:gdLst/>
              <a:ahLst/>
              <a:cxnLst/>
              <a:rect l="l" t="t" r="r" b="b"/>
              <a:pathLst>
                <a:path w="851897" h="1828800">
                  <a:moveTo>
                    <a:pt x="0" y="0"/>
                  </a:moveTo>
                  <a:lnTo>
                    <a:pt x="851897" y="0"/>
                  </a:lnTo>
                  <a:lnTo>
                    <a:pt x="851897" y="1828800"/>
                  </a:lnTo>
                  <a:lnTo>
                    <a:pt x="0" y="1828800"/>
                  </a:lnTo>
                  <a:close/>
                </a:path>
              </a:pathLst>
            </a:custGeom>
            <a:blipFill>
              <a:blip r:embed="rId2" cstate="print"/>
              <a:stretch>
                <a:fillRect l="-80717" r="-140891"/>
              </a:stretch>
            </a:blipFill>
          </p:spPr>
        </p:sp>
      </p:grpSp>
      <p:grpSp>
        <p:nvGrpSpPr>
          <p:cNvPr id="4" name="Group 4"/>
          <p:cNvGrpSpPr/>
          <p:nvPr/>
        </p:nvGrpSpPr>
        <p:grpSpPr>
          <a:xfrm>
            <a:off x="0" y="2016266"/>
            <a:ext cx="6327728" cy="546735"/>
            <a:chOff x="0" y="0"/>
            <a:chExt cx="1666562" cy="143996"/>
          </a:xfrm>
        </p:grpSpPr>
        <p:sp>
          <p:nvSpPr>
            <p:cNvPr id="5" name="Freeform 5"/>
            <p:cNvSpPr/>
            <p:nvPr/>
          </p:nvSpPr>
          <p:spPr>
            <a:xfrm>
              <a:off x="0" y="0"/>
              <a:ext cx="1666562" cy="143996"/>
            </a:xfrm>
            <a:custGeom>
              <a:avLst/>
              <a:gdLst/>
              <a:ahLst/>
              <a:cxnLst/>
              <a:rect l="l" t="t" r="r" b="b"/>
              <a:pathLst>
                <a:path w="1666562" h="143996">
                  <a:moveTo>
                    <a:pt x="0" y="0"/>
                  </a:moveTo>
                  <a:lnTo>
                    <a:pt x="1666562" y="0"/>
                  </a:lnTo>
                  <a:lnTo>
                    <a:pt x="1666562" y="143996"/>
                  </a:lnTo>
                  <a:lnTo>
                    <a:pt x="0" y="143996"/>
                  </a:lnTo>
                  <a:close/>
                </a:path>
              </a:pathLst>
            </a:custGeom>
            <a:solidFill>
              <a:srgbClr val="379436"/>
            </a:solidFill>
          </p:spPr>
        </p:sp>
        <p:sp>
          <p:nvSpPr>
            <p:cNvPr id="6" name="TextBox 6"/>
            <p:cNvSpPr txBox="1"/>
            <p:nvPr/>
          </p:nvSpPr>
          <p:spPr>
            <a:xfrm>
              <a:off x="0" y="-38100"/>
              <a:ext cx="1666562" cy="182096"/>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028700" y="1028700"/>
            <a:ext cx="564089" cy="564089"/>
          </a:xfrm>
          <a:custGeom>
            <a:avLst/>
            <a:gdLst/>
            <a:ahLst/>
            <a:cxnLst/>
            <a:rect l="l" t="t" r="r" b="b"/>
            <a:pathLst>
              <a:path w="564089" h="564089">
                <a:moveTo>
                  <a:pt x="0" y="0"/>
                </a:moveTo>
                <a:lnTo>
                  <a:pt x="564089" y="0"/>
                </a:lnTo>
                <a:lnTo>
                  <a:pt x="564089" y="564089"/>
                </a:lnTo>
                <a:lnTo>
                  <a:pt x="0" y="564089"/>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8" name="TextBox 8"/>
          <p:cNvSpPr txBox="1"/>
          <p:nvPr/>
        </p:nvSpPr>
        <p:spPr>
          <a:xfrm>
            <a:off x="1911288" y="1221347"/>
            <a:ext cx="2842862" cy="355992"/>
          </a:xfrm>
          <a:prstGeom prst="rect">
            <a:avLst/>
          </a:prstGeom>
        </p:spPr>
        <p:txBody>
          <a:bodyPr lIns="0" tIns="0" rIns="0" bIns="0" rtlCol="0" anchor="t">
            <a:spAutoFit/>
          </a:bodyPr>
          <a:lstStyle/>
          <a:p>
            <a:pPr algn="l">
              <a:lnSpc>
                <a:spcPts val="2953"/>
              </a:lnSpc>
              <a:spcBef>
                <a:spcPct val="0"/>
              </a:spcBef>
            </a:pPr>
            <a:r>
              <a:rPr lang="en-US" sz="2109" b="1">
                <a:solidFill>
                  <a:srgbClr val="FFFFFF"/>
                </a:solidFill>
                <a:latin typeface="Montserrat Bold"/>
                <a:ea typeface="Montserrat Bold"/>
                <a:cs typeface="Montserrat Bold"/>
                <a:sym typeface="Montserrat Bold"/>
              </a:rPr>
              <a:t>Walmart</a:t>
            </a:r>
          </a:p>
        </p:txBody>
      </p:sp>
      <p:sp>
        <p:nvSpPr>
          <p:cNvPr id="9" name="TextBox 9"/>
          <p:cNvSpPr txBox="1"/>
          <p:nvPr/>
        </p:nvSpPr>
        <p:spPr>
          <a:xfrm>
            <a:off x="0" y="2496326"/>
            <a:ext cx="13261247" cy="8028591"/>
          </a:xfrm>
          <a:prstGeom prst="rect">
            <a:avLst/>
          </a:prstGeom>
        </p:spPr>
        <p:txBody>
          <a:bodyPr lIns="0" tIns="0" rIns="0" bIns="0" rtlCol="0" anchor="t">
            <a:spAutoFit/>
          </a:bodyPr>
          <a:lstStyle/>
          <a:p>
            <a:pPr marL="711897" lvl="1" indent="-355948" algn="l">
              <a:lnSpc>
                <a:spcPts val="4616"/>
              </a:lnSpc>
              <a:buFont typeface="Arial"/>
              <a:buChar char="•"/>
            </a:pPr>
            <a:r>
              <a:rPr lang="en-US" sz="3297" b="1">
                <a:solidFill>
                  <a:srgbClr val="000000"/>
                </a:solidFill>
                <a:latin typeface="Montserrat Bold"/>
                <a:ea typeface="Montserrat Bold"/>
                <a:cs typeface="Montserrat Bold"/>
                <a:sym typeface="Montserrat Bold"/>
              </a:rPr>
              <a:t>The data types were checked to verify that they were correct by fixing date format- Short date, making sure the numeric columns have same number of decimal points.</a:t>
            </a:r>
          </a:p>
          <a:p>
            <a:pPr marL="711897" lvl="1" indent="-355948" algn="l">
              <a:lnSpc>
                <a:spcPts val="4616"/>
              </a:lnSpc>
              <a:buFont typeface="Arial"/>
              <a:buChar char="•"/>
            </a:pPr>
            <a:r>
              <a:rPr lang="en-US" sz="3297" b="1">
                <a:solidFill>
                  <a:srgbClr val="000000"/>
                </a:solidFill>
                <a:latin typeface="Montserrat Bold"/>
                <a:ea typeface="Montserrat Bold"/>
                <a:cs typeface="Montserrat Bold"/>
                <a:sym typeface="Montserrat Bold"/>
              </a:rPr>
              <a:t>For store and holiday flag columns, columns were checked to make sure no decimal point was present by using number format and choosing 0 decimal places.</a:t>
            </a:r>
          </a:p>
          <a:p>
            <a:pPr marL="711897" lvl="1" indent="-355948" algn="l">
              <a:lnSpc>
                <a:spcPts val="4616"/>
              </a:lnSpc>
              <a:buFont typeface="Arial"/>
              <a:buChar char="•"/>
            </a:pPr>
            <a:r>
              <a:rPr lang="en-US" sz="3297" b="1">
                <a:solidFill>
                  <a:srgbClr val="000000"/>
                </a:solidFill>
                <a:latin typeface="Montserrat Bold"/>
                <a:ea typeface="Montserrat Bold"/>
                <a:cs typeface="Montserrat Bold"/>
                <a:sym typeface="Montserrat Bold"/>
              </a:rPr>
              <a:t>Columns were checked for missing values by using filter list and checking for blanks at bottom of filter list.</a:t>
            </a:r>
          </a:p>
          <a:p>
            <a:pPr marL="711897" lvl="1" indent="-355948" algn="l">
              <a:lnSpc>
                <a:spcPts val="4616"/>
              </a:lnSpc>
              <a:buFont typeface="Arial"/>
              <a:buChar char="•"/>
            </a:pPr>
            <a:r>
              <a:rPr lang="en-US" sz="3297" b="1">
                <a:solidFill>
                  <a:srgbClr val="000000"/>
                </a:solidFill>
                <a:latin typeface="Montserrat Bold"/>
                <a:ea typeface="Montserrat Bold"/>
                <a:cs typeface="Montserrat Bold"/>
                <a:sym typeface="Montserrat Bold"/>
              </a:rPr>
              <a:t>Dataset was checked for duplicates using data function and remove duplicate option under data tools.</a:t>
            </a:r>
          </a:p>
          <a:p>
            <a:pPr marL="711897" lvl="1" indent="-355948" algn="l">
              <a:lnSpc>
                <a:spcPts val="4616"/>
              </a:lnSpc>
              <a:buFont typeface="Arial"/>
              <a:buChar char="•"/>
            </a:pPr>
            <a:r>
              <a:rPr lang="en-US" sz="3297" b="1">
                <a:solidFill>
                  <a:srgbClr val="000000"/>
                </a:solidFill>
                <a:latin typeface="Montserrat Bold"/>
                <a:ea typeface="Montserrat Bold"/>
                <a:cs typeface="Montserrat Bold"/>
                <a:sym typeface="Montserrat Bold"/>
              </a:rPr>
              <a:t>Numeric columns(weekly sales, Holiday Flag, fuel price, CPI) were also checked for negative values.</a:t>
            </a:r>
          </a:p>
          <a:p>
            <a:pPr algn="l">
              <a:lnSpc>
                <a:spcPts val="3892"/>
              </a:lnSpc>
              <a:spcBef>
                <a:spcPct val="0"/>
              </a:spcBef>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8803"/>
        </a:solidFill>
        <a:effectLst/>
      </p:bgPr>
    </p:bg>
    <p:spTree>
      <p:nvGrpSpPr>
        <p:cNvPr id="1" name=""/>
        <p:cNvGrpSpPr/>
        <p:nvPr/>
      </p:nvGrpSpPr>
      <p:grpSpPr>
        <a:xfrm>
          <a:off x="0" y="0"/>
          <a:ext cx="0" cy="0"/>
          <a:chOff x="0" y="0"/>
          <a:chExt cx="0" cy="0"/>
        </a:xfrm>
      </p:grpSpPr>
      <p:sp>
        <p:nvSpPr>
          <p:cNvPr id="2" name="Freeform 2"/>
          <p:cNvSpPr/>
          <p:nvPr/>
        </p:nvSpPr>
        <p:spPr>
          <a:xfrm>
            <a:off x="0" y="0"/>
            <a:ext cx="9339792" cy="5143500"/>
          </a:xfrm>
          <a:custGeom>
            <a:avLst/>
            <a:gdLst/>
            <a:ahLst/>
            <a:cxnLst/>
            <a:rect l="l" t="t" r="r" b="b"/>
            <a:pathLst>
              <a:path w="9339792" h="5143500">
                <a:moveTo>
                  <a:pt x="0" y="0"/>
                </a:moveTo>
                <a:lnTo>
                  <a:pt x="9339792" y="0"/>
                </a:lnTo>
                <a:lnTo>
                  <a:pt x="9339792" y="5143500"/>
                </a:lnTo>
                <a:lnTo>
                  <a:pt x="0" y="5143500"/>
                </a:lnTo>
                <a:lnTo>
                  <a:pt x="0" y="0"/>
                </a:lnTo>
                <a:close/>
              </a:path>
            </a:pathLst>
          </a:custGeom>
          <a:blipFill>
            <a:blip r:embed="rId2" cstate="print"/>
            <a:stretch>
              <a:fillRect r="-14603" b="-17057"/>
            </a:stretch>
          </a:blipFill>
        </p:spPr>
      </p:sp>
      <p:sp>
        <p:nvSpPr>
          <p:cNvPr id="3" name="Freeform 3"/>
          <p:cNvSpPr/>
          <p:nvPr/>
        </p:nvSpPr>
        <p:spPr>
          <a:xfrm>
            <a:off x="9339792" y="0"/>
            <a:ext cx="8948208" cy="5143500"/>
          </a:xfrm>
          <a:custGeom>
            <a:avLst/>
            <a:gdLst/>
            <a:ahLst/>
            <a:cxnLst/>
            <a:rect l="l" t="t" r="r" b="b"/>
            <a:pathLst>
              <a:path w="8948208" h="5143500">
                <a:moveTo>
                  <a:pt x="0" y="0"/>
                </a:moveTo>
                <a:lnTo>
                  <a:pt x="8948208" y="0"/>
                </a:lnTo>
                <a:lnTo>
                  <a:pt x="8948208" y="5143500"/>
                </a:lnTo>
                <a:lnTo>
                  <a:pt x="0" y="5143500"/>
                </a:lnTo>
                <a:lnTo>
                  <a:pt x="0" y="0"/>
                </a:lnTo>
                <a:close/>
              </a:path>
            </a:pathLst>
          </a:custGeom>
          <a:blipFill>
            <a:blip r:embed="rId3" cstate="print"/>
            <a:stretch>
              <a:fillRect t="-13449" r="-66256" b="-49247"/>
            </a:stretch>
          </a:blipFill>
        </p:spPr>
      </p:sp>
      <p:sp>
        <p:nvSpPr>
          <p:cNvPr id="4" name="Freeform 4"/>
          <p:cNvSpPr/>
          <p:nvPr/>
        </p:nvSpPr>
        <p:spPr>
          <a:xfrm>
            <a:off x="19050" y="5143500"/>
            <a:ext cx="9339792" cy="5143500"/>
          </a:xfrm>
          <a:custGeom>
            <a:avLst/>
            <a:gdLst/>
            <a:ahLst/>
            <a:cxnLst/>
            <a:rect l="l" t="t" r="r" b="b"/>
            <a:pathLst>
              <a:path w="9339792" h="5143500">
                <a:moveTo>
                  <a:pt x="0" y="0"/>
                </a:moveTo>
                <a:lnTo>
                  <a:pt x="9339792" y="0"/>
                </a:lnTo>
                <a:lnTo>
                  <a:pt x="9339792" y="5143500"/>
                </a:lnTo>
                <a:lnTo>
                  <a:pt x="0" y="5143500"/>
                </a:lnTo>
                <a:lnTo>
                  <a:pt x="0" y="0"/>
                </a:lnTo>
                <a:close/>
              </a:path>
            </a:pathLst>
          </a:custGeom>
          <a:blipFill>
            <a:blip r:embed="rId4" cstate="print"/>
            <a:stretch>
              <a:fillRect t="-47169" r="-44084"/>
            </a:stretch>
          </a:blipFill>
        </p:spPr>
      </p:sp>
      <p:sp>
        <p:nvSpPr>
          <p:cNvPr id="5" name="Freeform 5"/>
          <p:cNvSpPr/>
          <p:nvPr/>
        </p:nvSpPr>
        <p:spPr>
          <a:xfrm>
            <a:off x="9339792" y="5143500"/>
            <a:ext cx="8948208" cy="5143500"/>
          </a:xfrm>
          <a:custGeom>
            <a:avLst/>
            <a:gdLst/>
            <a:ahLst/>
            <a:cxnLst/>
            <a:rect l="l" t="t" r="r" b="b"/>
            <a:pathLst>
              <a:path w="8948208" h="5143500">
                <a:moveTo>
                  <a:pt x="0" y="0"/>
                </a:moveTo>
                <a:lnTo>
                  <a:pt x="8948208" y="0"/>
                </a:lnTo>
                <a:lnTo>
                  <a:pt x="8948208" y="5143500"/>
                </a:lnTo>
                <a:lnTo>
                  <a:pt x="0" y="5143500"/>
                </a:lnTo>
                <a:lnTo>
                  <a:pt x="0" y="0"/>
                </a:lnTo>
                <a:close/>
              </a:path>
            </a:pathLst>
          </a:custGeom>
          <a:blipFill>
            <a:blip r:embed="rId5" cstate="print"/>
            <a:stretch>
              <a:fillRect t="-40254" r="-48614" b="-5177"/>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8803"/>
        </a:solidFill>
        <a:effectLst/>
      </p:bgPr>
    </p:bg>
    <p:spTree>
      <p:nvGrpSpPr>
        <p:cNvPr id="1" name=""/>
        <p:cNvGrpSpPr/>
        <p:nvPr/>
      </p:nvGrpSpPr>
      <p:grpSpPr>
        <a:xfrm>
          <a:off x="0" y="0"/>
          <a:ext cx="0" cy="0"/>
          <a:chOff x="0" y="0"/>
          <a:chExt cx="0" cy="0"/>
        </a:xfrm>
      </p:grpSpPr>
      <p:sp>
        <p:nvSpPr>
          <p:cNvPr id="2" name="Freeform 2"/>
          <p:cNvSpPr/>
          <p:nvPr/>
        </p:nvSpPr>
        <p:spPr>
          <a:xfrm>
            <a:off x="0" y="308577"/>
            <a:ext cx="18288000" cy="9669846"/>
          </a:xfrm>
          <a:custGeom>
            <a:avLst/>
            <a:gdLst/>
            <a:ahLst/>
            <a:cxnLst/>
            <a:rect l="l" t="t" r="r" b="b"/>
            <a:pathLst>
              <a:path w="18288000" h="9669846">
                <a:moveTo>
                  <a:pt x="0" y="0"/>
                </a:moveTo>
                <a:lnTo>
                  <a:pt x="18288000" y="0"/>
                </a:lnTo>
                <a:lnTo>
                  <a:pt x="18288000" y="9669846"/>
                </a:lnTo>
                <a:lnTo>
                  <a:pt x="0" y="9669846"/>
                </a:lnTo>
                <a:lnTo>
                  <a:pt x="0" y="0"/>
                </a:lnTo>
                <a:close/>
              </a:path>
            </a:pathLst>
          </a:custGeom>
          <a:blipFill>
            <a:blip r:embed="rId2" cstate="print"/>
            <a:stretch>
              <a:fillRect l="-4319" t="-4954" r="-338" b="-6382"/>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8803"/>
        </a:solidFill>
        <a:effectLst/>
      </p:bgPr>
    </p:bg>
    <p:spTree>
      <p:nvGrpSpPr>
        <p:cNvPr id="1" name=""/>
        <p:cNvGrpSpPr/>
        <p:nvPr/>
      </p:nvGrpSpPr>
      <p:grpSpPr>
        <a:xfrm>
          <a:off x="0" y="0"/>
          <a:ext cx="0" cy="0"/>
          <a:chOff x="0" y="0"/>
          <a:chExt cx="0" cy="0"/>
        </a:xfrm>
      </p:grpSpPr>
      <p:sp>
        <p:nvSpPr>
          <p:cNvPr id="2" name="Freeform 2"/>
          <p:cNvSpPr/>
          <p:nvPr/>
        </p:nvSpPr>
        <p:spPr>
          <a:xfrm>
            <a:off x="0" y="216463"/>
            <a:ext cx="18288000" cy="9854074"/>
          </a:xfrm>
          <a:custGeom>
            <a:avLst/>
            <a:gdLst/>
            <a:ahLst/>
            <a:cxnLst/>
            <a:rect l="l" t="t" r="r" b="b"/>
            <a:pathLst>
              <a:path w="18288000" h="9854074">
                <a:moveTo>
                  <a:pt x="0" y="0"/>
                </a:moveTo>
                <a:lnTo>
                  <a:pt x="18288000" y="0"/>
                </a:lnTo>
                <a:lnTo>
                  <a:pt x="18288000" y="9854074"/>
                </a:lnTo>
                <a:lnTo>
                  <a:pt x="0" y="9854074"/>
                </a:lnTo>
                <a:lnTo>
                  <a:pt x="0" y="0"/>
                </a:lnTo>
                <a:close/>
              </a:path>
            </a:pathLst>
          </a:custGeom>
          <a:blipFill>
            <a:blip r:embed="rId2" cstate="print"/>
            <a:stretch>
              <a:fillRect b="-4393"/>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8803"/>
        </a:solidFill>
        <a:effectLst/>
      </p:bgPr>
    </p:bg>
    <p:spTree>
      <p:nvGrpSpPr>
        <p:cNvPr id="1" name=""/>
        <p:cNvGrpSpPr/>
        <p:nvPr/>
      </p:nvGrpSpPr>
      <p:grpSpPr>
        <a:xfrm>
          <a:off x="0" y="0"/>
          <a:ext cx="0" cy="0"/>
          <a:chOff x="0" y="0"/>
          <a:chExt cx="0" cy="0"/>
        </a:xfrm>
      </p:grpSpPr>
      <p:sp>
        <p:nvSpPr>
          <p:cNvPr id="2" name="Freeform 2"/>
          <p:cNvSpPr/>
          <p:nvPr/>
        </p:nvSpPr>
        <p:spPr>
          <a:xfrm>
            <a:off x="284073" y="1028700"/>
            <a:ext cx="9406810" cy="8829360"/>
          </a:xfrm>
          <a:custGeom>
            <a:avLst/>
            <a:gdLst/>
            <a:ahLst/>
            <a:cxnLst/>
            <a:rect l="l" t="t" r="r" b="b"/>
            <a:pathLst>
              <a:path w="9406810" h="8829360">
                <a:moveTo>
                  <a:pt x="0" y="0"/>
                </a:moveTo>
                <a:lnTo>
                  <a:pt x="9406810" y="0"/>
                </a:lnTo>
                <a:lnTo>
                  <a:pt x="9406810" y="8829360"/>
                </a:lnTo>
                <a:lnTo>
                  <a:pt x="0" y="8829360"/>
                </a:lnTo>
                <a:lnTo>
                  <a:pt x="0" y="0"/>
                </a:lnTo>
                <a:close/>
              </a:path>
            </a:pathLst>
          </a:custGeom>
          <a:blipFill>
            <a:blip r:embed="rId2" cstate="print"/>
            <a:stretch>
              <a:fillRect l="-9452" r="-6601"/>
            </a:stretch>
          </a:blipFill>
        </p:spPr>
      </p:sp>
      <p:sp>
        <p:nvSpPr>
          <p:cNvPr id="3" name="TextBox 3"/>
          <p:cNvSpPr txBox="1"/>
          <p:nvPr/>
        </p:nvSpPr>
        <p:spPr>
          <a:xfrm>
            <a:off x="9978741" y="1949247"/>
            <a:ext cx="6205776" cy="1441456"/>
          </a:xfrm>
          <a:prstGeom prst="rect">
            <a:avLst/>
          </a:prstGeom>
        </p:spPr>
        <p:txBody>
          <a:bodyPr lIns="0" tIns="0" rIns="0" bIns="0" rtlCol="0" anchor="t">
            <a:spAutoFit/>
          </a:bodyPr>
          <a:lstStyle/>
          <a:p>
            <a:pPr algn="ctr">
              <a:lnSpc>
                <a:spcPts val="11899"/>
              </a:lnSpc>
              <a:spcBef>
                <a:spcPct val="0"/>
              </a:spcBef>
            </a:pPr>
            <a:r>
              <a:rPr lang="en-US" sz="8499" b="1">
                <a:solidFill>
                  <a:srgbClr val="000000"/>
                </a:solidFill>
                <a:latin typeface="Montserrat Bold"/>
                <a:ea typeface="Montserrat Bold"/>
                <a:cs typeface="Montserrat Bold"/>
                <a:sym typeface="Montserrat Bold"/>
              </a:rPr>
              <a:t>ERD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880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0057" y="1214976"/>
          <a:ext cx="18107887" cy="9072023"/>
        </p:xfrm>
        <a:graphic>
          <a:graphicData uri="http://schemas.openxmlformats.org/drawingml/2006/table">
            <a:tbl>
              <a:tblPr/>
              <a:tblGrid>
                <a:gridCol w="4407505"/>
                <a:gridCol w="5342707"/>
                <a:gridCol w="8357675"/>
              </a:tblGrid>
              <a:tr h="876619">
                <a:tc>
                  <a:txBody>
                    <a:bodyPr/>
                    <a:lstStyle/>
                    <a:p>
                      <a:pPr algn="ctr">
                        <a:lnSpc>
                          <a:spcPts val="2953"/>
                        </a:lnSpc>
                        <a:defRPr/>
                      </a:pPr>
                      <a:r>
                        <a:rPr lang="en-US" sz="2109" b="1">
                          <a:solidFill>
                            <a:srgbClr val="000000"/>
                          </a:solidFill>
                          <a:latin typeface="Montserrat Bold"/>
                          <a:ea typeface="Montserrat Bold"/>
                          <a:cs typeface="Montserrat Bold"/>
                          <a:sym typeface="Montserrat Bold"/>
                        </a:rPr>
                        <a:t>Field Name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b="1">
                          <a:solidFill>
                            <a:srgbClr val="000000"/>
                          </a:solidFill>
                          <a:latin typeface="Montserrat Bold"/>
                          <a:ea typeface="Montserrat Bold"/>
                          <a:cs typeface="Montserrat Bold"/>
                          <a:sym typeface="Montserrat Bold"/>
                        </a:rPr>
                        <a:t>Data Type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b="1">
                          <a:solidFill>
                            <a:srgbClr val="000000"/>
                          </a:solidFill>
                          <a:latin typeface="Montserrat Bold"/>
                          <a:ea typeface="Montserrat Bold"/>
                          <a:cs typeface="Montserrat Bold"/>
                          <a:sym typeface="Montserrat Bold"/>
                        </a:rPr>
                        <a:t>Description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1186497">
                <a:tc>
                  <a:txBody>
                    <a:bodyPr/>
                    <a:lstStyle/>
                    <a:p>
                      <a:pPr algn="ctr">
                        <a:lnSpc>
                          <a:spcPts val="2953"/>
                        </a:lnSpc>
                        <a:defRPr/>
                      </a:pPr>
                      <a:r>
                        <a:rPr lang="en-US" sz="2109">
                          <a:solidFill>
                            <a:srgbClr val="000000"/>
                          </a:solidFill>
                          <a:latin typeface="Montserrat"/>
                          <a:ea typeface="Montserrat"/>
                          <a:cs typeface="Montserrat"/>
                          <a:sym typeface="Montserrat"/>
                        </a:rPr>
                        <a:t>Store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INT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Store Number</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851300">
                <a:tc>
                  <a:txBody>
                    <a:bodyPr/>
                    <a:lstStyle/>
                    <a:p>
                      <a:pPr algn="ctr">
                        <a:lnSpc>
                          <a:spcPts val="2953"/>
                        </a:lnSpc>
                        <a:defRPr/>
                      </a:pPr>
                      <a:r>
                        <a:rPr lang="en-US" sz="2109">
                          <a:solidFill>
                            <a:srgbClr val="000000"/>
                          </a:solidFill>
                          <a:latin typeface="Montserrat"/>
                          <a:ea typeface="Montserrat"/>
                          <a:cs typeface="Montserrat"/>
                          <a:sym typeface="Montserrat"/>
                        </a:rPr>
                        <a:t>Date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DATE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Sales week</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963825">
                <a:tc>
                  <a:txBody>
                    <a:bodyPr/>
                    <a:lstStyle/>
                    <a:p>
                      <a:pPr algn="ctr">
                        <a:lnSpc>
                          <a:spcPts val="2953"/>
                        </a:lnSpc>
                        <a:defRPr/>
                      </a:pPr>
                      <a:r>
                        <a:rPr lang="en-US" sz="2109">
                          <a:solidFill>
                            <a:srgbClr val="000000"/>
                          </a:solidFill>
                          <a:latin typeface="Montserrat"/>
                          <a:ea typeface="Montserrat"/>
                          <a:cs typeface="Montserrat"/>
                          <a:sym typeface="Montserrat"/>
                        </a:rPr>
                        <a:t>Weekly_Sales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DECIMAL(12,2)</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Sales amount for a given store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1275988">
                <a:tc>
                  <a:txBody>
                    <a:bodyPr/>
                    <a:lstStyle/>
                    <a:p>
                      <a:pPr algn="ctr">
                        <a:lnSpc>
                          <a:spcPts val="2953"/>
                        </a:lnSpc>
                        <a:defRPr/>
                      </a:pPr>
                      <a:r>
                        <a:rPr lang="en-US" sz="2109">
                          <a:solidFill>
                            <a:srgbClr val="000000"/>
                          </a:solidFill>
                          <a:latin typeface="Montserrat"/>
                          <a:ea typeface="Montserrat"/>
                          <a:cs typeface="Montserrat"/>
                          <a:sym typeface="Montserrat"/>
                        </a:rPr>
                        <a:t>Holiday_Flag</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TINYINT(0,1)</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Indicates whether the week is a holiday week or not.1- Holiday Week, 0- Non-holiday Week.</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977494">
                <a:tc>
                  <a:txBody>
                    <a:bodyPr/>
                    <a:lstStyle/>
                    <a:p>
                      <a:pPr algn="ctr">
                        <a:lnSpc>
                          <a:spcPts val="2953"/>
                        </a:lnSpc>
                        <a:defRPr/>
                      </a:pPr>
                      <a:r>
                        <a:rPr lang="en-US" sz="2109">
                          <a:solidFill>
                            <a:srgbClr val="000000"/>
                          </a:solidFill>
                          <a:latin typeface="Montserrat"/>
                          <a:ea typeface="Montserrat"/>
                          <a:cs typeface="Montserrat"/>
                          <a:sym typeface="Montserrat"/>
                        </a:rPr>
                        <a:t>Temperature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DECIMAL(6,2)</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Temperature for given day of sale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1032063">
                <a:tc>
                  <a:txBody>
                    <a:bodyPr/>
                    <a:lstStyle/>
                    <a:p>
                      <a:pPr algn="ctr">
                        <a:lnSpc>
                          <a:spcPts val="2953"/>
                        </a:lnSpc>
                        <a:defRPr/>
                      </a:pPr>
                      <a:r>
                        <a:rPr lang="en-US" sz="2109">
                          <a:solidFill>
                            <a:srgbClr val="000000"/>
                          </a:solidFill>
                          <a:latin typeface="Montserrat"/>
                          <a:ea typeface="Montserrat"/>
                          <a:cs typeface="Montserrat"/>
                          <a:sym typeface="Montserrat"/>
                        </a:rPr>
                        <a:t>Fuel_Price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DECIMAL(6,3)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Fuel cost in region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851300">
                <a:tc>
                  <a:txBody>
                    <a:bodyPr/>
                    <a:lstStyle/>
                    <a:p>
                      <a:pPr algn="ctr">
                        <a:lnSpc>
                          <a:spcPts val="2953"/>
                        </a:lnSpc>
                        <a:defRPr/>
                      </a:pPr>
                      <a:r>
                        <a:rPr lang="en-US" sz="2109">
                          <a:solidFill>
                            <a:srgbClr val="000000"/>
                          </a:solidFill>
                          <a:latin typeface="Montserrat"/>
                          <a:ea typeface="Montserrat"/>
                          <a:cs typeface="Montserrat"/>
                          <a:sym typeface="Montserrat"/>
                        </a:rPr>
                        <a:t>CPI</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DECIMAL(10,4)</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Current consumer price index</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1056937">
                <a:tc>
                  <a:txBody>
                    <a:bodyPr/>
                    <a:lstStyle/>
                    <a:p>
                      <a:pPr algn="ctr">
                        <a:lnSpc>
                          <a:spcPts val="2953"/>
                        </a:lnSpc>
                        <a:defRPr/>
                      </a:pPr>
                      <a:r>
                        <a:rPr lang="en-US" sz="2109">
                          <a:solidFill>
                            <a:srgbClr val="000000"/>
                          </a:solidFill>
                          <a:latin typeface="Montserrat"/>
                          <a:ea typeface="Montserrat"/>
                          <a:cs typeface="Montserrat"/>
                          <a:sym typeface="Montserrat"/>
                        </a:rPr>
                        <a:t>Unemployement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DECIMAL(5,3)</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53"/>
                        </a:lnSpc>
                        <a:defRPr/>
                      </a:pPr>
                      <a:r>
                        <a:rPr lang="en-US" sz="2109">
                          <a:solidFill>
                            <a:srgbClr val="000000"/>
                          </a:solidFill>
                          <a:latin typeface="Montserrat"/>
                          <a:ea typeface="Montserrat"/>
                          <a:cs typeface="Montserrat"/>
                          <a:sym typeface="Montserrat"/>
                        </a:rPr>
                        <a:t>Current unemployement rate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bl>
          </a:graphicData>
        </a:graphic>
      </p:graphicFrame>
      <p:sp>
        <p:nvSpPr>
          <p:cNvPr id="3" name="TextBox 3"/>
          <p:cNvSpPr txBox="1"/>
          <p:nvPr/>
        </p:nvSpPr>
        <p:spPr>
          <a:xfrm>
            <a:off x="6481483" y="399021"/>
            <a:ext cx="3885009" cy="629679"/>
          </a:xfrm>
          <a:prstGeom prst="rect">
            <a:avLst/>
          </a:prstGeom>
        </p:spPr>
        <p:txBody>
          <a:bodyPr lIns="0" tIns="0" rIns="0" bIns="0" rtlCol="0" anchor="t">
            <a:spAutoFit/>
          </a:bodyPr>
          <a:lstStyle/>
          <a:p>
            <a:pPr algn="ctr">
              <a:lnSpc>
                <a:spcPts val="5193"/>
              </a:lnSpc>
              <a:spcBef>
                <a:spcPct val="0"/>
              </a:spcBef>
            </a:pPr>
            <a:r>
              <a:rPr lang="en-US" sz="3709" b="1">
                <a:solidFill>
                  <a:srgbClr val="000000"/>
                </a:solidFill>
                <a:latin typeface="Montserrat Bold"/>
                <a:ea typeface="Montserrat Bold"/>
                <a:cs typeface="Montserrat Bold"/>
                <a:sym typeface="Montserrat Bold"/>
              </a:rPr>
              <a:t>Data Dictionary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29000"/>
            <a:chOff x="0" y="0"/>
            <a:chExt cx="2833290" cy="531242"/>
          </a:xfrm>
        </p:grpSpPr>
        <p:sp>
          <p:nvSpPr>
            <p:cNvPr id="3" name="Freeform 3"/>
            <p:cNvSpPr/>
            <p:nvPr/>
          </p:nvSpPr>
          <p:spPr>
            <a:xfrm>
              <a:off x="0" y="0"/>
              <a:ext cx="2833290" cy="531242"/>
            </a:xfrm>
            <a:custGeom>
              <a:avLst/>
              <a:gdLst/>
              <a:ahLst/>
              <a:cxnLst/>
              <a:rect l="l" t="t" r="r" b="b"/>
              <a:pathLst>
                <a:path w="2833290" h="531242">
                  <a:moveTo>
                    <a:pt x="0" y="0"/>
                  </a:moveTo>
                  <a:lnTo>
                    <a:pt x="2833290" y="0"/>
                  </a:lnTo>
                  <a:lnTo>
                    <a:pt x="2833290" y="531242"/>
                  </a:lnTo>
                  <a:lnTo>
                    <a:pt x="0" y="531242"/>
                  </a:lnTo>
                  <a:close/>
                </a:path>
              </a:pathLst>
            </a:custGeom>
            <a:blipFill>
              <a:blip r:embed="rId2" cstate="print"/>
              <a:stretch>
                <a:fillRect t="-127777" b="-127777"/>
              </a:stretch>
            </a:blipFill>
          </p:spPr>
        </p:sp>
      </p:grpSp>
      <p:sp>
        <p:nvSpPr>
          <p:cNvPr id="4" name="AutoShape 4"/>
          <p:cNvSpPr/>
          <p:nvPr/>
        </p:nvSpPr>
        <p:spPr>
          <a:xfrm>
            <a:off x="811895" y="5191125"/>
            <a:ext cx="16447405" cy="0"/>
          </a:xfrm>
          <a:prstGeom prst="line">
            <a:avLst/>
          </a:prstGeom>
          <a:ln w="95250" cap="flat">
            <a:solidFill>
              <a:srgbClr val="379436"/>
            </a:solidFill>
            <a:prstDash val="solid"/>
            <a:headEnd type="none" w="sm" len="sm"/>
            <a:tailEnd type="none" w="sm" len="sm"/>
          </a:ln>
        </p:spPr>
      </p:sp>
      <p:sp>
        <p:nvSpPr>
          <p:cNvPr id="5" name="TextBox 5"/>
          <p:cNvSpPr txBox="1"/>
          <p:nvPr/>
        </p:nvSpPr>
        <p:spPr>
          <a:xfrm>
            <a:off x="253397" y="5288968"/>
            <a:ext cx="17120203" cy="4998032"/>
          </a:xfrm>
          <a:prstGeom prst="rect">
            <a:avLst/>
          </a:prstGeom>
        </p:spPr>
        <p:txBody>
          <a:bodyPr lIns="0" tIns="0" rIns="0" bIns="0" rtlCol="0" anchor="t">
            <a:spAutoFit/>
          </a:bodyPr>
          <a:lstStyle/>
          <a:p>
            <a:pPr algn="l">
              <a:lnSpc>
                <a:spcPts val="9965"/>
              </a:lnSpc>
            </a:pPr>
            <a:r>
              <a:rPr lang="en-US" sz="7118" b="1">
                <a:solidFill>
                  <a:srgbClr val="FA8803"/>
                </a:solidFill>
                <a:latin typeface="Montserrat Bold"/>
                <a:ea typeface="Montserrat Bold"/>
                <a:cs typeface="Montserrat Bold"/>
                <a:sym typeface="Montserrat Bold"/>
              </a:rPr>
              <a:t>QUESTION 1: “WHAT WILL THE AVERAGE  WEEKLY SALES OF ALL WALMART STORES BE FOR THE NEXT 12 MONTHS?”</a:t>
            </a:r>
          </a:p>
        </p:txBody>
      </p:sp>
      <p:sp>
        <p:nvSpPr>
          <p:cNvPr id="6" name="Freeform 6"/>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FFFFFF"/>
                </a:solidFill>
                <a:latin typeface="Montserrat Bold"/>
                <a:ea typeface="Montserrat Bold"/>
                <a:cs typeface="Montserrat Bold"/>
                <a:sym typeface="Montserrat Bold"/>
              </a:rPr>
              <a:t>Walmart</a:t>
            </a:r>
          </a:p>
        </p:txBody>
      </p:sp>
      <p:sp>
        <p:nvSpPr>
          <p:cNvPr id="8" name="TextBox 8"/>
          <p:cNvSpPr txBox="1"/>
          <p:nvPr/>
        </p:nvSpPr>
        <p:spPr>
          <a:xfrm>
            <a:off x="811895" y="3979074"/>
            <a:ext cx="15997616" cy="1227328"/>
          </a:xfrm>
          <a:prstGeom prst="rect">
            <a:avLst/>
          </a:prstGeom>
        </p:spPr>
        <p:txBody>
          <a:bodyPr lIns="0" tIns="0" rIns="0" bIns="0" rtlCol="0" anchor="t">
            <a:spAutoFit/>
          </a:bodyPr>
          <a:lstStyle/>
          <a:p>
            <a:pPr algn="ctr">
              <a:lnSpc>
                <a:spcPts val="10051"/>
              </a:lnSpc>
              <a:spcBef>
                <a:spcPct val="0"/>
              </a:spcBef>
            </a:pPr>
            <a:r>
              <a:rPr lang="en-US" sz="7179" b="1">
                <a:solidFill>
                  <a:srgbClr val="FA8803"/>
                </a:solidFill>
                <a:latin typeface="Montserrat Bold"/>
                <a:ea typeface="Montserrat Bold"/>
                <a:cs typeface="Montserrat Bold"/>
                <a:sym typeface="Montserrat Bold"/>
              </a:rPr>
              <a:t>BUSINESS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29000"/>
            <a:chOff x="0" y="0"/>
            <a:chExt cx="2833290" cy="531242"/>
          </a:xfrm>
        </p:grpSpPr>
        <p:sp>
          <p:nvSpPr>
            <p:cNvPr id="3" name="Freeform 3"/>
            <p:cNvSpPr/>
            <p:nvPr/>
          </p:nvSpPr>
          <p:spPr>
            <a:xfrm>
              <a:off x="0" y="0"/>
              <a:ext cx="2833290" cy="531242"/>
            </a:xfrm>
            <a:custGeom>
              <a:avLst/>
              <a:gdLst/>
              <a:ahLst/>
              <a:cxnLst/>
              <a:rect l="l" t="t" r="r" b="b"/>
              <a:pathLst>
                <a:path w="2833290" h="531242">
                  <a:moveTo>
                    <a:pt x="0" y="0"/>
                  </a:moveTo>
                  <a:lnTo>
                    <a:pt x="2833290" y="0"/>
                  </a:lnTo>
                  <a:lnTo>
                    <a:pt x="2833290" y="531242"/>
                  </a:lnTo>
                  <a:lnTo>
                    <a:pt x="0" y="531242"/>
                  </a:lnTo>
                  <a:close/>
                </a:path>
              </a:pathLst>
            </a:custGeom>
            <a:blipFill>
              <a:blip r:embed="rId2" cstate="print"/>
              <a:stretch>
                <a:fillRect t="-127777" b="-127777"/>
              </a:stretch>
            </a:blipFill>
          </p:spPr>
        </p:sp>
      </p:grpSp>
      <p:sp>
        <p:nvSpPr>
          <p:cNvPr id="4" name="AutoShape 4"/>
          <p:cNvSpPr/>
          <p:nvPr/>
        </p:nvSpPr>
        <p:spPr>
          <a:xfrm>
            <a:off x="914400" y="6276657"/>
            <a:ext cx="16447405" cy="0"/>
          </a:xfrm>
          <a:prstGeom prst="line">
            <a:avLst/>
          </a:prstGeom>
          <a:ln w="95250" cap="flat">
            <a:solidFill>
              <a:srgbClr val="379436"/>
            </a:solidFill>
            <a:prstDash val="solid"/>
            <a:headEnd type="none" w="sm" len="sm"/>
            <a:tailEnd type="none" w="sm" len="sm"/>
          </a:ln>
        </p:spPr>
      </p:sp>
      <p:sp>
        <p:nvSpPr>
          <p:cNvPr id="5" name="TextBox 5"/>
          <p:cNvSpPr txBox="1"/>
          <p:nvPr/>
        </p:nvSpPr>
        <p:spPr>
          <a:xfrm>
            <a:off x="914400" y="3892445"/>
            <a:ext cx="16838158" cy="1203296"/>
          </a:xfrm>
          <a:prstGeom prst="rect">
            <a:avLst/>
          </a:prstGeom>
        </p:spPr>
        <p:txBody>
          <a:bodyPr lIns="0" tIns="0" rIns="0" bIns="0" rtlCol="0" anchor="t">
            <a:spAutoFit/>
          </a:bodyPr>
          <a:lstStyle/>
          <a:p>
            <a:pPr algn="l">
              <a:lnSpc>
                <a:spcPts val="9801"/>
              </a:lnSpc>
            </a:pPr>
            <a:r>
              <a:rPr lang="en-US" sz="7001" b="1">
                <a:solidFill>
                  <a:srgbClr val="FA8803"/>
                </a:solidFill>
                <a:latin typeface="Montserrat Bold"/>
                <a:ea typeface="Montserrat Bold"/>
                <a:cs typeface="Montserrat Bold"/>
                <a:sym typeface="Montserrat Bold"/>
              </a:rPr>
              <a:t>WALMART STORE DATA ANALYSIS</a:t>
            </a:r>
          </a:p>
        </p:txBody>
      </p:sp>
      <p:sp>
        <p:nvSpPr>
          <p:cNvPr id="6" name="Freeform 6"/>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FFFFFF"/>
                </a:solidFill>
                <a:latin typeface="Montserrat Bold"/>
                <a:ea typeface="Montserrat Bold"/>
                <a:cs typeface="Montserrat Bold"/>
                <a:sym typeface="Montserrat Bold"/>
              </a:rPr>
              <a:t>Walmart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61733" y="1526540"/>
            <a:ext cx="1855509" cy="8336029"/>
            <a:chOff x="0" y="0"/>
            <a:chExt cx="287467" cy="1291469"/>
          </a:xfrm>
        </p:grpSpPr>
        <p:sp>
          <p:nvSpPr>
            <p:cNvPr id="3" name="Freeform 3"/>
            <p:cNvSpPr/>
            <p:nvPr/>
          </p:nvSpPr>
          <p:spPr>
            <a:xfrm>
              <a:off x="0" y="0"/>
              <a:ext cx="287467" cy="1291469"/>
            </a:xfrm>
            <a:custGeom>
              <a:avLst/>
              <a:gdLst/>
              <a:ahLst/>
              <a:cxnLst/>
              <a:rect l="l" t="t" r="r" b="b"/>
              <a:pathLst>
                <a:path w="287467" h="1291469">
                  <a:moveTo>
                    <a:pt x="0" y="0"/>
                  </a:moveTo>
                  <a:lnTo>
                    <a:pt x="287467" y="0"/>
                  </a:lnTo>
                  <a:lnTo>
                    <a:pt x="287467" y="1291469"/>
                  </a:lnTo>
                  <a:lnTo>
                    <a:pt x="0" y="1291469"/>
                  </a:lnTo>
                  <a:close/>
                </a:path>
              </a:pathLst>
            </a:custGeom>
            <a:blipFill>
              <a:blip r:embed="rId2" cstate="print"/>
              <a:stretch>
                <a:fillRect l="-286523" r="-286523"/>
              </a:stretch>
            </a:blipFill>
          </p:spPr>
        </p:sp>
      </p:grpSp>
      <p:sp>
        <p:nvSpPr>
          <p:cNvPr id="4" name="Freeform 4"/>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556007" y="1526540"/>
            <a:ext cx="14923633" cy="8486140"/>
          </a:xfrm>
          <a:custGeom>
            <a:avLst/>
            <a:gdLst/>
            <a:ahLst/>
            <a:cxnLst/>
            <a:rect l="l" t="t" r="r" b="b"/>
            <a:pathLst>
              <a:path w="14923633" h="8486140">
                <a:moveTo>
                  <a:pt x="0" y="0"/>
                </a:moveTo>
                <a:lnTo>
                  <a:pt x="14923634" y="0"/>
                </a:lnTo>
                <a:lnTo>
                  <a:pt x="14923634" y="8486140"/>
                </a:lnTo>
                <a:lnTo>
                  <a:pt x="0" y="8486140"/>
                </a:lnTo>
                <a:lnTo>
                  <a:pt x="0" y="0"/>
                </a:lnTo>
                <a:close/>
              </a:path>
            </a:pathLst>
          </a:custGeom>
          <a:blipFill>
            <a:blip r:embed="rId5" cstate="print"/>
            <a:stretch>
              <a:fillRect t="-2757" b="-2757"/>
            </a:stretch>
          </a:blipFill>
        </p:spPr>
      </p:sp>
      <p:sp>
        <p:nvSpPr>
          <p:cNvPr id="6" name="TextBox 6"/>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8537" y="2243456"/>
            <a:ext cx="11887200" cy="0"/>
          </a:xfrm>
          <a:prstGeom prst="line">
            <a:avLst/>
          </a:prstGeom>
          <a:ln w="95250" cap="flat">
            <a:solidFill>
              <a:srgbClr val="72B724"/>
            </a:solidFill>
            <a:prstDash val="solid"/>
            <a:headEnd type="none" w="sm" len="sm"/>
            <a:tailEnd type="none" w="sm" len="sm"/>
          </a:ln>
        </p:spPr>
      </p:sp>
      <p:grpSp>
        <p:nvGrpSpPr>
          <p:cNvPr id="3" name="Group 3"/>
          <p:cNvGrpSpPr/>
          <p:nvPr/>
        </p:nvGrpSpPr>
        <p:grpSpPr>
          <a:xfrm>
            <a:off x="14340056" y="1526540"/>
            <a:ext cx="3777186" cy="8336029"/>
            <a:chOff x="0" y="0"/>
            <a:chExt cx="585185" cy="1291469"/>
          </a:xfrm>
        </p:grpSpPr>
        <p:sp>
          <p:nvSpPr>
            <p:cNvPr id="4" name="Freeform 4"/>
            <p:cNvSpPr/>
            <p:nvPr/>
          </p:nvSpPr>
          <p:spPr>
            <a:xfrm>
              <a:off x="0" y="0"/>
              <a:ext cx="585185" cy="1291469"/>
            </a:xfrm>
            <a:custGeom>
              <a:avLst/>
              <a:gdLst/>
              <a:ahLst/>
              <a:cxnLst/>
              <a:rect l="l" t="t" r="r" b="b"/>
              <a:pathLst>
                <a:path w="585185" h="1291469">
                  <a:moveTo>
                    <a:pt x="0" y="0"/>
                  </a:moveTo>
                  <a:lnTo>
                    <a:pt x="585185" y="0"/>
                  </a:lnTo>
                  <a:lnTo>
                    <a:pt x="585185" y="1291469"/>
                  </a:lnTo>
                  <a:lnTo>
                    <a:pt x="0" y="1291469"/>
                  </a:lnTo>
                  <a:close/>
                </a:path>
              </a:pathLst>
            </a:custGeom>
            <a:blipFill>
              <a:blip r:embed="rId2" cstate="print"/>
              <a:stretch>
                <a:fillRect l="-115313" r="-115313"/>
              </a:stretch>
            </a:blipFill>
          </p:spPr>
        </p:sp>
      </p:grpSp>
      <p:grpSp>
        <p:nvGrpSpPr>
          <p:cNvPr id="5" name="Group 5"/>
          <p:cNvGrpSpPr/>
          <p:nvPr/>
        </p:nvGrpSpPr>
        <p:grpSpPr>
          <a:xfrm>
            <a:off x="13248941" y="1526540"/>
            <a:ext cx="914400" cy="857250"/>
            <a:chOff x="0" y="0"/>
            <a:chExt cx="240830" cy="225778"/>
          </a:xfrm>
        </p:grpSpPr>
        <p:sp>
          <p:nvSpPr>
            <p:cNvPr id="6" name="Freeform 6"/>
            <p:cNvSpPr/>
            <p:nvPr/>
          </p:nvSpPr>
          <p:spPr>
            <a:xfrm>
              <a:off x="0" y="0"/>
              <a:ext cx="240830" cy="225778"/>
            </a:xfrm>
            <a:custGeom>
              <a:avLst/>
              <a:gdLst/>
              <a:ahLst/>
              <a:cxnLst/>
              <a:rect l="l" t="t" r="r" b="b"/>
              <a:pathLst>
                <a:path w="240830" h="225778">
                  <a:moveTo>
                    <a:pt x="0" y="0"/>
                  </a:moveTo>
                  <a:lnTo>
                    <a:pt x="240830" y="0"/>
                  </a:lnTo>
                  <a:lnTo>
                    <a:pt x="240830" y="225778"/>
                  </a:lnTo>
                  <a:lnTo>
                    <a:pt x="0" y="225778"/>
                  </a:lnTo>
                  <a:close/>
                </a:path>
              </a:pathLst>
            </a:custGeom>
            <a:solidFill>
              <a:srgbClr val="72B724"/>
            </a:solidFill>
          </p:spPr>
        </p:sp>
        <p:sp>
          <p:nvSpPr>
            <p:cNvPr id="7" name="TextBox 7"/>
            <p:cNvSpPr txBox="1"/>
            <p:nvPr/>
          </p:nvSpPr>
          <p:spPr>
            <a:xfrm>
              <a:off x="0" y="-38100"/>
              <a:ext cx="240830" cy="26387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
        <p:nvSpPr>
          <p:cNvPr id="10" name="TextBox 10"/>
          <p:cNvSpPr txBox="1"/>
          <p:nvPr/>
        </p:nvSpPr>
        <p:spPr>
          <a:xfrm>
            <a:off x="0" y="2704890"/>
            <a:ext cx="14163341" cy="6779291"/>
          </a:xfrm>
          <a:prstGeom prst="rect">
            <a:avLst/>
          </a:prstGeom>
        </p:spPr>
        <p:txBody>
          <a:bodyPr lIns="0" tIns="0" rIns="0" bIns="0" rtlCol="0" anchor="t">
            <a:spAutoFit/>
          </a:bodyPr>
          <a:lstStyle/>
          <a:p>
            <a:pPr marL="927787" lvl="1" indent="-463894" algn="l">
              <a:lnSpc>
                <a:spcPts val="6016"/>
              </a:lnSpc>
              <a:buFont typeface="Arial"/>
              <a:buChar char="•"/>
            </a:pPr>
            <a:r>
              <a:rPr lang="en-US" sz="4297" b="1">
                <a:solidFill>
                  <a:srgbClr val="FA8803"/>
                </a:solidFill>
                <a:latin typeface="Montserrat Bold"/>
                <a:ea typeface="Montserrat Bold"/>
                <a:cs typeface="Montserrat Bold"/>
                <a:sym typeface="Montserrat Bold"/>
              </a:rPr>
              <a:t>From the time series forecast, it is noted that the sales pattern for all the stores remain relatively stable with repetitive peaks during holiday periods and dips during non-holiday period. </a:t>
            </a:r>
          </a:p>
          <a:p>
            <a:pPr marL="927787" lvl="1" indent="-463894" algn="l">
              <a:lnSpc>
                <a:spcPts val="6016"/>
              </a:lnSpc>
              <a:buFont typeface="Arial"/>
              <a:buChar char="•"/>
            </a:pPr>
            <a:r>
              <a:rPr lang="en-US" sz="4297" b="1">
                <a:solidFill>
                  <a:srgbClr val="FA8803"/>
                </a:solidFill>
                <a:latin typeface="Montserrat Bold"/>
                <a:ea typeface="Montserrat Bold"/>
                <a:cs typeface="Montserrat Bold"/>
                <a:sym typeface="Montserrat Bold"/>
              </a:rPr>
              <a:t>There was absence of a clear upward and downward trend which suggests there is a consistency in the sales performance throughout the forecast period.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29000"/>
            <a:chOff x="0" y="0"/>
            <a:chExt cx="2833290" cy="531242"/>
          </a:xfrm>
        </p:grpSpPr>
        <p:sp>
          <p:nvSpPr>
            <p:cNvPr id="3" name="Freeform 3"/>
            <p:cNvSpPr/>
            <p:nvPr/>
          </p:nvSpPr>
          <p:spPr>
            <a:xfrm>
              <a:off x="0" y="0"/>
              <a:ext cx="2833290" cy="531242"/>
            </a:xfrm>
            <a:custGeom>
              <a:avLst/>
              <a:gdLst/>
              <a:ahLst/>
              <a:cxnLst/>
              <a:rect l="l" t="t" r="r" b="b"/>
              <a:pathLst>
                <a:path w="2833290" h="531242">
                  <a:moveTo>
                    <a:pt x="0" y="0"/>
                  </a:moveTo>
                  <a:lnTo>
                    <a:pt x="2833290" y="0"/>
                  </a:lnTo>
                  <a:lnTo>
                    <a:pt x="2833290" y="531242"/>
                  </a:lnTo>
                  <a:lnTo>
                    <a:pt x="0" y="531242"/>
                  </a:lnTo>
                  <a:close/>
                </a:path>
              </a:pathLst>
            </a:custGeom>
            <a:blipFill>
              <a:blip r:embed="rId2" cstate="print"/>
              <a:stretch>
                <a:fillRect t="-127777" b="-127777"/>
              </a:stretch>
            </a:blipFill>
          </p:spPr>
        </p:sp>
      </p:grpSp>
      <p:sp>
        <p:nvSpPr>
          <p:cNvPr id="4" name="AutoShape 4"/>
          <p:cNvSpPr/>
          <p:nvPr/>
        </p:nvSpPr>
        <p:spPr>
          <a:xfrm>
            <a:off x="811895" y="5191125"/>
            <a:ext cx="16447405" cy="0"/>
          </a:xfrm>
          <a:prstGeom prst="line">
            <a:avLst/>
          </a:prstGeom>
          <a:ln w="95250" cap="flat">
            <a:solidFill>
              <a:srgbClr val="379436"/>
            </a:solidFill>
            <a:prstDash val="solid"/>
            <a:headEnd type="none" w="sm" len="sm"/>
            <a:tailEnd type="none" w="sm" len="sm"/>
          </a:ln>
        </p:spPr>
      </p:sp>
      <p:sp>
        <p:nvSpPr>
          <p:cNvPr id="5" name="TextBox 5"/>
          <p:cNvSpPr txBox="1"/>
          <p:nvPr/>
        </p:nvSpPr>
        <p:spPr>
          <a:xfrm>
            <a:off x="253397" y="4134547"/>
            <a:ext cx="17699995" cy="5916266"/>
          </a:xfrm>
          <a:prstGeom prst="rect">
            <a:avLst/>
          </a:prstGeom>
        </p:spPr>
        <p:txBody>
          <a:bodyPr lIns="0" tIns="0" rIns="0" bIns="0" rtlCol="0" anchor="t">
            <a:spAutoFit/>
          </a:bodyPr>
          <a:lstStyle/>
          <a:p>
            <a:pPr algn="l">
              <a:lnSpc>
                <a:spcPts val="9381"/>
              </a:lnSpc>
            </a:pPr>
            <a:r>
              <a:rPr lang="en-US" sz="6701" b="1">
                <a:solidFill>
                  <a:srgbClr val="FA8803"/>
                </a:solidFill>
                <a:latin typeface="Montserrat Bold"/>
                <a:ea typeface="Montserrat Bold"/>
                <a:cs typeface="Montserrat Bold"/>
                <a:sym typeface="Montserrat Bold"/>
              </a:rPr>
              <a:t>BUSINESS QUESTIONS</a:t>
            </a:r>
          </a:p>
          <a:p>
            <a:pPr algn="l">
              <a:lnSpc>
                <a:spcPts val="9381"/>
              </a:lnSpc>
            </a:pPr>
            <a:r>
              <a:rPr lang="en-US" sz="6701" b="1">
                <a:solidFill>
                  <a:srgbClr val="FA8803"/>
                </a:solidFill>
                <a:latin typeface="Montserrat Bold"/>
                <a:ea typeface="Montserrat Bold"/>
                <a:cs typeface="Montserrat Bold"/>
                <a:sym typeface="Montserrat Bold"/>
              </a:rPr>
              <a:t>QUESTION 2: “AT WALMART’S STORE 1, HOW WILL HOLIDAY WEEKS AFFECT WEEKLY SALES COMPARED TO NON-HOLIDAY WEEKS IN THE NEXT YEAR?”</a:t>
            </a:r>
          </a:p>
        </p:txBody>
      </p:sp>
      <p:sp>
        <p:nvSpPr>
          <p:cNvPr id="6" name="Freeform 6"/>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FFFFFF"/>
                </a:solidFill>
                <a:latin typeface="Montserrat Bold"/>
                <a:ea typeface="Montserrat Bold"/>
                <a:cs typeface="Montserrat Bold"/>
                <a:sym typeface="Montserrat Bold"/>
              </a:rPr>
              <a:t>Walmart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8537" y="2243456"/>
            <a:ext cx="11887200" cy="0"/>
          </a:xfrm>
          <a:prstGeom prst="line">
            <a:avLst/>
          </a:prstGeom>
          <a:ln w="95250" cap="flat">
            <a:solidFill>
              <a:srgbClr val="72B724"/>
            </a:solidFill>
            <a:prstDash val="solid"/>
            <a:headEnd type="none" w="sm" len="sm"/>
            <a:tailEnd type="none" w="sm" len="sm"/>
          </a:ln>
        </p:spPr>
      </p:sp>
      <p:grpSp>
        <p:nvGrpSpPr>
          <p:cNvPr id="3" name="Group 3"/>
          <p:cNvGrpSpPr/>
          <p:nvPr/>
        </p:nvGrpSpPr>
        <p:grpSpPr>
          <a:xfrm>
            <a:off x="14340056" y="1526540"/>
            <a:ext cx="3777186" cy="8336029"/>
            <a:chOff x="0" y="0"/>
            <a:chExt cx="585185" cy="1291469"/>
          </a:xfrm>
        </p:grpSpPr>
        <p:sp>
          <p:nvSpPr>
            <p:cNvPr id="4" name="Freeform 4"/>
            <p:cNvSpPr/>
            <p:nvPr/>
          </p:nvSpPr>
          <p:spPr>
            <a:xfrm>
              <a:off x="0" y="0"/>
              <a:ext cx="585185" cy="1291469"/>
            </a:xfrm>
            <a:custGeom>
              <a:avLst/>
              <a:gdLst/>
              <a:ahLst/>
              <a:cxnLst/>
              <a:rect l="l" t="t" r="r" b="b"/>
              <a:pathLst>
                <a:path w="585185" h="1291469">
                  <a:moveTo>
                    <a:pt x="0" y="0"/>
                  </a:moveTo>
                  <a:lnTo>
                    <a:pt x="585185" y="0"/>
                  </a:lnTo>
                  <a:lnTo>
                    <a:pt x="585185" y="1291469"/>
                  </a:lnTo>
                  <a:lnTo>
                    <a:pt x="0" y="1291469"/>
                  </a:lnTo>
                  <a:close/>
                </a:path>
              </a:pathLst>
            </a:custGeom>
            <a:blipFill>
              <a:blip r:embed="rId2" cstate="print"/>
              <a:stretch>
                <a:fillRect l="-115313" r="-115313"/>
              </a:stretch>
            </a:blipFill>
          </p:spPr>
        </p:sp>
      </p:grpSp>
      <p:grpSp>
        <p:nvGrpSpPr>
          <p:cNvPr id="5" name="Group 5"/>
          <p:cNvGrpSpPr/>
          <p:nvPr/>
        </p:nvGrpSpPr>
        <p:grpSpPr>
          <a:xfrm>
            <a:off x="13248941" y="1526540"/>
            <a:ext cx="914400" cy="857250"/>
            <a:chOff x="0" y="0"/>
            <a:chExt cx="240830" cy="225778"/>
          </a:xfrm>
        </p:grpSpPr>
        <p:sp>
          <p:nvSpPr>
            <p:cNvPr id="6" name="Freeform 6"/>
            <p:cNvSpPr/>
            <p:nvPr/>
          </p:nvSpPr>
          <p:spPr>
            <a:xfrm>
              <a:off x="0" y="0"/>
              <a:ext cx="240830" cy="225778"/>
            </a:xfrm>
            <a:custGeom>
              <a:avLst/>
              <a:gdLst/>
              <a:ahLst/>
              <a:cxnLst/>
              <a:rect l="l" t="t" r="r" b="b"/>
              <a:pathLst>
                <a:path w="240830" h="225778">
                  <a:moveTo>
                    <a:pt x="0" y="0"/>
                  </a:moveTo>
                  <a:lnTo>
                    <a:pt x="240830" y="0"/>
                  </a:lnTo>
                  <a:lnTo>
                    <a:pt x="240830" y="225778"/>
                  </a:lnTo>
                  <a:lnTo>
                    <a:pt x="0" y="225778"/>
                  </a:lnTo>
                  <a:close/>
                </a:path>
              </a:pathLst>
            </a:custGeom>
            <a:solidFill>
              <a:srgbClr val="72B724"/>
            </a:solidFill>
          </p:spPr>
        </p:sp>
        <p:sp>
          <p:nvSpPr>
            <p:cNvPr id="7" name="TextBox 7"/>
            <p:cNvSpPr txBox="1"/>
            <p:nvPr/>
          </p:nvSpPr>
          <p:spPr>
            <a:xfrm>
              <a:off x="0" y="-38100"/>
              <a:ext cx="240830" cy="26387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10" name="TextBox 10"/>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pic>
        <p:nvPicPr>
          <p:cNvPr id="11" name="Picture 10" descr="picture 6.png"/>
          <p:cNvPicPr>
            <a:picLocks noChangeAspect="1"/>
          </p:cNvPicPr>
          <p:nvPr/>
        </p:nvPicPr>
        <p:blipFill>
          <a:blip r:embed="rId5" cstate="print"/>
          <a:stretch>
            <a:fillRect/>
          </a:stretch>
        </p:blipFill>
        <p:spPr>
          <a:xfrm>
            <a:off x="302895" y="2933700"/>
            <a:ext cx="13495020" cy="6705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8537" y="2243456"/>
            <a:ext cx="11887200" cy="0"/>
          </a:xfrm>
          <a:prstGeom prst="line">
            <a:avLst/>
          </a:prstGeom>
          <a:ln w="95250" cap="flat">
            <a:solidFill>
              <a:srgbClr val="72B724"/>
            </a:solidFill>
            <a:prstDash val="solid"/>
            <a:headEnd type="none" w="sm" len="sm"/>
            <a:tailEnd type="none" w="sm" len="sm"/>
          </a:ln>
        </p:spPr>
      </p:sp>
      <p:grpSp>
        <p:nvGrpSpPr>
          <p:cNvPr id="3" name="Group 3"/>
          <p:cNvGrpSpPr/>
          <p:nvPr/>
        </p:nvGrpSpPr>
        <p:grpSpPr>
          <a:xfrm>
            <a:off x="14340056" y="1526540"/>
            <a:ext cx="3777186" cy="8336029"/>
            <a:chOff x="0" y="0"/>
            <a:chExt cx="585185" cy="1291469"/>
          </a:xfrm>
        </p:grpSpPr>
        <p:sp>
          <p:nvSpPr>
            <p:cNvPr id="4" name="Freeform 4"/>
            <p:cNvSpPr/>
            <p:nvPr/>
          </p:nvSpPr>
          <p:spPr>
            <a:xfrm>
              <a:off x="0" y="0"/>
              <a:ext cx="585185" cy="1291469"/>
            </a:xfrm>
            <a:custGeom>
              <a:avLst/>
              <a:gdLst/>
              <a:ahLst/>
              <a:cxnLst/>
              <a:rect l="l" t="t" r="r" b="b"/>
              <a:pathLst>
                <a:path w="585185" h="1291469">
                  <a:moveTo>
                    <a:pt x="0" y="0"/>
                  </a:moveTo>
                  <a:lnTo>
                    <a:pt x="585185" y="0"/>
                  </a:lnTo>
                  <a:lnTo>
                    <a:pt x="585185" y="1291469"/>
                  </a:lnTo>
                  <a:lnTo>
                    <a:pt x="0" y="1291469"/>
                  </a:lnTo>
                  <a:close/>
                </a:path>
              </a:pathLst>
            </a:custGeom>
            <a:blipFill>
              <a:blip r:embed="rId2" cstate="print"/>
              <a:stretch>
                <a:fillRect l="-115313" r="-115313"/>
              </a:stretch>
            </a:blipFill>
          </p:spPr>
        </p:sp>
      </p:grpSp>
      <p:grpSp>
        <p:nvGrpSpPr>
          <p:cNvPr id="5" name="Group 5"/>
          <p:cNvGrpSpPr/>
          <p:nvPr/>
        </p:nvGrpSpPr>
        <p:grpSpPr>
          <a:xfrm>
            <a:off x="13248941" y="1526540"/>
            <a:ext cx="914400" cy="857250"/>
            <a:chOff x="0" y="0"/>
            <a:chExt cx="240830" cy="225778"/>
          </a:xfrm>
        </p:grpSpPr>
        <p:sp>
          <p:nvSpPr>
            <p:cNvPr id="6" name="Freeform 6"/>
            <p:cNvSpPr/>
            <p:nvPr/>
          </p:nvSpPr>
          <p:spPr>
            <a:xfrm>
              <a:off x="0" y="0"/>
              <a:ext cx="240830" cy="225778"/>
            </a:xfrm>
            <a:custGeom>
              <a:avLst/>
              <a:gdLst/>
              <a:ahLst/>
              <a:cxnLst/>
              <a:rect l="l" t="t" r="r" b="b"/>
              <a:pathLst>
                <a:path w="240830" h="225778">
                  <a:moveTo>
                    <a:pt x="0" y="0"/>
                  </a:moveTo>
                  <a:lnTo>
                    <a:pt x="240830" y="0"/>
                  </a:lnTo>
                  <a:lnTo>
                    <a:pt x="240830" y="225778"/>
                  </a:lnTo>
                  <a:lnTo>
                    <a:pt x="0" y="225778"/>
                  </a:lnTo>
                  <a:close/>
                </a:path>
              </a:pathLst>
            </a:custGeom>
            <a:solidFill>
              <a:srgbClr val="72B724"/>
            </a:solidFill>
          </p:spPr>
        </p:sp>
        <p:sp>
          <p:nvSpPr>
            <p:cNvPr id="7" name="TextBox 7"/>
            <p:cNvSpPr txBox="1"/>
            <p:nvPr/>
          </p:nvSpPr>
          <p:spPr>
            <a:xfrm>
              <a:off x="0" y="-38100"/>
              <a:ext cx="240830" cy="26387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9" name="Freeform 9"/>
          <p:cNvSpPr/>
          <p:nvPr/>
        </p:nvSpPr>
        <p:spPr>
          <a:xfrm>
            <a:off x="788537" y="1955165"/>
            <a:ext cx="11887200" cy="7303135"/>
          </a:xfrm>
          <a:custGeom>
            <a:avLst/>
            <a:gdLst/>
            <a:ahLst/>
            <a:cxnLst/>
            <a:rect l="l" t="t" r="r" b="b"/>
            <a:pathLst>
              <a:path w="11887200" h="7303135">
                <a:moveTo>
                  <a:pt x="0" y="0"/>
                </a:moveTo>
                <a:lnTo>
                  <a:pt x="11887200" y="0"/>
                </a:lnTo>
                <a:lnTo>
                  <a:pt x="11887200" y="7303135"/>
                </a:lnTo>
                <a:lnTo>
                  <a:pt x="0" y="7303135"/>
                </a:lnTo>
                <a:lnTo>
                  <a:pt x="0" y="0"/>
                </a:lnTo>
                <a:close/>
              </a:path>
            </a:pathLst>
          </a:custGeom>
          <a:blipFill>
            <a:blip r:embed="rId5" cstate="print"/>
            <a:stretch>
              <a:fillRect l="-1464" t="-2134" r="-3115"/>
            </a:stretch>
          </a:blipFill>
        </p:spPr>
      </p:sp>
      <p:sp>
        <p:nvSpPr>
          <p:cNvPr id="10" name="TextBox 10"/>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8537" y="2243456"/>
            <a:ext cx="11887200" cy="0"/>
          </a:xfrm>
          <a:prstGeom prst="line">
            <a:avLst/>
          </a:prstGeom>
          <a:ln w="95250" cap="flat">
            <a:solidFill>
              <a:srgbClr val="72B724"/>
            </a:solidFill>
            <a:prstDash val="solid"/>
            <a:headEnd type="none" w="sm" len="sm"/>
            <a:tailEnd type="none" w="sm" len="sm"/>
          </a:ln>
        </p:spPr>
      </p:sp>
      <p:grpSp>
        <p:nvGrpSpPr>
          <p:cNvPr id="3" name="Group 3"/>
          <p:cNvGrpSpPr/>
          <p:nvPr/>
        </p:nvGrpSpPr>
        <p:grpSpPr>
          <a:xfrm>
            <a:off x="14340056" y="1526540"/>
            <a:ext cx="3777186" cy="8336029"/>
            <a:chOff x="0" y="0"/>
            <a:chExt cx="585185" cy="1291469"/>
          </a:xfrm>
        </p:grpSpPr>
        <p:sp>
          <p:nvSpPr>
            <p:cNvPr id="4" name="Freeform 4"/>
            <p:cNvSpPr/>
            <p:nvPr/>
          </p:nvSpPr>
          <p:spPr>
            <a:xfrm>
              <a:off x="0" y="0"/>
              <a:ext cx="585185" cy="1291469"/>
            </a:xfrm>
            <a:custGeom>
              <a:avLst/>
              <a:gdLst/>
              <a:ahLst/>
              <a:cxnLst/>
              <a:rect l="l" t="t" r="r" b="b"/>
              <a:pathLst>
                <a:path w="585185" h="1291469">
                  <a:moveTo>
                    <a:pt x="0" y="0"/>
                  </a:moveTo>
                  <a:lnTo>
                    <a:pt x="585185" y="0"/>
                  </a:lnTo>
                  <a:lnTo>
                    <a:pt x="585185" y="1291469"/>
                  </a:lnTo>
                  <a:lnTo>
                    <a:pt x="0" y="1291469"/>
                  </a:lnTo>
                  <a:close/>
                </a:path>
              </a:pathLst>
            </a:custGeom>
            <a:blipFill>
              <a:blip r:embed="rId2" cstate="print"/>
              <a:stretch>
                <a:fillRect l="-115313" r="-115313"/>
              </a:stretch>
            </a:blipFill>
          </p:spPr>
        </p:sp>
      </p:grpSp>
      <p:grpSp>
        <p:nvGrpSpPr>
          <p:cNvPr id="5" name="Group 5"/>
          <p:cNvGrpSpPr/>
          <p:nvPr/>
        </p:nvGrpSpPr>
        <p:grpSpPr>
          <a:xfrm>
            <a:off x="13248941" y="1526540"/>
            <a:ext cx="914400" cy="857250"/>
            <a:chOff x="0" y="0"/>
            <a:chExt cx="240830" cy="225778"/>
          </a:xfrm>
        </p:grpSpPr>
        <p:sp>
          <p:nvSpPr>
            <p:cNvPr id="6" name="Freeform 6"/>
            <p:cNvSpPr/>
            <p:nvPr/>
          </p:nvSpPr>
          <p:spPr>
            <a:xfrm>
              <a:off x="0" y="0"/>
              <a:ext cx="240830" cy="225778"/>
            </a:xfrm>
            <a:custGeom>
              <a:avLst/>
              <a:gdLst/>
              <a:ahLst/>
              <a:cxnLst/>
              <a:rect l="l" t="t" r="r" b="b"/>
              <a:pathLst>
                <a:path w="240830" h="225778">
                  <a:moveTo>
                    <a:pt x="0" y="0"/>
                  </a:moveTo>
                  <a:lnTo>
                    <a:pt x="240830" y="0"/>
                  </a:lnTo>
                  <a:lnTo>
                    <a:pt x="240830" y="225778"/>
                  </a:lnTo>
                  <a:lnTo>
                    <a:pt x="0" y="225778"/>
                  </a:lnTo>
                  <a:close/>
                </a:path>
              </a:pathLst>
            </a:custGeom>
            <a:solidFill>
              <a:srgbClr val="72B724"/>
            </a:solidFill>
          </p:spPr>
        </p:sp>
        <p:sp>
          <p:nvSpPr>
            <p:cNvPr id="7" name="TextBox 7"/>
            <p:cNvSpPr txBox="1"/>
            <p:nvPr/>
          </p:nvSpPr>
          <p:spPr>
            <a:xfrm>
              <a:off x="0" y="-38100"/>
              <a:ext cx="240830" cy="26387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graphicFrame>
        <p:nvGraphicFramePr>
          <p:cNvPr id="9" name="Table 9"/>
          <p:cNvGraphicFramePr>
            <a:graphicFrameLocks noGrp="1"/>
          </p:cNvGraphicFramePr>
          <p:nvPr/>
        </p:nvGraphicFramePr>
        <p:xfrm>
          <a:off x="575285" y="2540248"/>
          <a:ext cx="12673655" cy="7322323"/>
        </p:xfrm>
        <a:graphic>
          <a:graphicData uri="http://schemas.openxmlformats.org/drawingml/2006/table">
            <a:tbl>
              <a:tblPr/>
              <a:tblGrid>
                <a:gridCol w="6510346"/>
                <a:gridCol w="6163309"/>
              </a:tblGrid>
              <a:tr h="1062805">
                <a:tc>
                  <a:txBody>
                    <a:bodyPr/>
                    <a:lstStyle/>
                    <a:p>
                      <a:pPr algn="ctr">
                        <a:lnSpc>
                          <a:spcPts val="4493"/>
                        </a:lnSpc>
                        <a:defRPr/>
                      </a:pPr>
                      <a:r>
                        <a:rPr lang="en-US" sz="3209" b="1">
                          <a:solidFill>
                            <a:srgbClr val="000000"/>
                          </a:solidFill>
                          <a:latin typeface="Montserrat Bold"/>
                          <a:ea typeface="Montserrat Bold"/>
                          <a:cs typeface="Montserrat Bold"/>
                          <a:sym typeface="Montserrat Bold"/>
                        </a:rPr>
                        <a:t>HOLIDAY TYPE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13"/>
                        </a:lnSpc>
                        <a:defRPr/>
                      </a:pPr>
                      <a:r>
                        <a:rPr lang="en-US" sz="3009" b="1">
                          <a:solidFill>
                            <a:srgbClr val="000000"/>
                          </a:solidFill>
                          <a:latin typeface="Montserrat Bold"/>
                          <a:ea typeface="Montserrat Bold"/>
                          <a:cs typeface="Montserrat Bold"/>
                          <a:sym typeface="Montserrat Bold"/>
                        </a:rPr>
                        <a:t>AVERAGE WEEKLY SALES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034081">
                <a:tc>
                  <a:txBody>
                    <a:bodyPr/>
                    <a:lstStyle/>
                    <a:p>
                      <a:pPr algn="ctr">
                        <a:lnSpc>
                          <a:spcPts val="4213"/>
                        </a:lnSpc>
                        <a:defRPr/>
                      </a:pPr>
                      <a:r>
                        <a:rPr lang="en-US" sz="3009">
                          <a:solidFill>
                            <a:srgbClr val="000000"/>
                          </a:solidFill>
                          <a:latin typeface="Montserrat"/>
                          <a:ea typeface="Montserrat"/>
                          <a:cs typeface="Montserrat"/>
                          <a:sym typeface="Montserrat"/>
                        </a:rPr>
                        <a:t>HOLIDAY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13"/>
                        </a:lnSpc>
                        <a:defRPr/>
                      </a:pPr>
                      <a:r>
                        <a:rPr lang="en-US" sz="3009">
                          <a:solidFill>
                            <a:srgbClr val="000000"/>
                          </a:solidFill>
                          <a:latin typeface="Montserrat"/>
                          <a:ea typeface="Montserrat"/>
                          <a:cs typeface="Montserrat"/>
                          <a:sym typeface="Montserrat"/>
                        </a:rPr>
                        <a:t>$1,122,887.892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034081">
                <a:tc>
                  <a:txBody>
                    <a:bodyPr/>
                    <a:lstStyle/>
                    <a:p>
                      <a:pPr algn="ctr">
                        <a:lnSpc>
                          <a:spcPts val="4213"/>
                        </a:lnSpc>
                        <a:defRPr/>
                      </a:pPr>
                      <a:r>
                        <a:rPr lang="en-US" sz="3009">
                          <a:solidFill>
                            <a:srgbClr val="000000"/>
                          </a:solidFill>
                          <a:latin typeface="Montserrat"/>
                          <a:ea typeface="Montserrat"/>
                          <a:cs typeface="Montserrat"/>
                          <a:sym typeface="Montserrat"/>
                        </a:rPr>
                        <a:t>NON-HOLIDAY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13"/>
                        </a:lnSpc>
                        <a:defRPr/>
                      </a:pPr>
                      <a:r>
                        <a:rPr lang="en-US" sz="3009">
                          <a:solidFill>
                            <a:srgbClr val="000000"/>
                          </a:solidFill>
                          <a:latin typeface="Montserrat"/>
                          <a:ea typeface="Montserrat"/>
                          <a:cs typeface="Montserrat"/>
                          <a:sym typeface="Montserrat"/>
                        </a:rPr>
                        <a:t>$1,041,256.38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852159">
                <a:tc>
                  <a:txBody>
                    <a:bodyPr/>
                    <a:lstStyle/>
                    <a:p>
                      <a:pPr algn="ctr">
                        <a:lnSpc>
                          <a:spcPts val="2953"/>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53"/>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761101">
                <a:tc>
                  <a:txBody>
                    <a:bodyPr/>
                    <a:lstStyle/>
                    <a:p>
                      <a:pPr algn="ctr">
                        <a:lnSpc>
                          <a:spcPts val="4213"/>
                        </a:lnSpc>
                        <a:defRPr/>
                      </a:pPr>
                      <a:r>
                        <a:rPr lang="en-US" sz="3009" b="1">
                          <a:solidFill>
                            <a:srgbClr val="000000"/>
                          </a:solidFill>
                          <a:latin typeface="Montserrat Bold"/>
                          <a:ea typeface="Montserrat Bold"/>
                          <a:cs typeface="Montserrat Bold"/>
                          <a:sym typeface="Montserrat Bold"/>
                        </a:rPr>
                        <a:t>DIFFERENCES(HOLIDAY VS NON-HOLIDAY)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13"/>
                        </a:lnSpc>
                        <a:defRPr/>
                      </a:pPr>
                      <a:r>
                        <a:rPr lang="en-US" sz="3009">
                          <a:solidFill>
                            <a:srgbClr val="000000"/>
                          </a:solidFill>
                          <a:latin typeface="Montserrat"/>
                          <a:ea typeface="Montserrat"/>
                          <a:cs typeface="Montserrat"/>
                          <a:sym typeface="Montserrat"/>
                        </a:rPr>
                        <a:t>$81,631.512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578096">
                <a:tc>
                  <a:txBody>
                    <a:bodyPr/>
                    <a:lstStyle/>
                    <a:p>
                      <a:pPr algn="ctr">
                        <a:lnSpc>
                          <a:spcPts val="4213"/>
                        </a:lnSpc>
                        <a:defRPr/>
                      </a:pPr>
                      <a:r>
                        <a:rPr lang="en-US" sz="3009" b="1">
                          <a:solidFill>
                            <a:srgbClr val="000000"/>
                          </a:solidFill>
                          <a:latin typeface="Montserrat Bold"/>
                          <a:ea typeface="Montserrat Bold"/>
                          <a:cs typeface="Montserrat Bold"/>
                          <a:sym typeface="Montserrat Bold"/>
                        </a:rPr>
                        <a:t>HOLIDAY SALES INCREASE(%)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613"/>
                        </a:lnSpc>
                        <a:defRPr/>
                      </a:pPr>
                      <a:r>
                        <a:rPr lang="en-US" sz="4009" b="1">
                          <a:solidFill>
                            <a:srgbClr val="000000"/>
                          </a:solidFill>
                          <a:latin typeface="Montserrat Bold"/>
                          <a:ea typeface="Montserrat Bold"/>
                          <a:cs typeface="Montserrat Bold"/>
                          <a:sym typeface="Montserrat Bold"/>
                        </a:rPr>
                        <a:t>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10" name="TextBox 10"/>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8537" y="2243456"/>
            <a:ext cx="11887200" cy="0"/>
          </a:xfrm>
          <a:prstGeom prst="line">
            <a:avLst/>
          </a:prstGeom>
          <a:ln w="95250" cap="flat">
            <a:solidFill>
              <a:srgbClr val="72B724"/>
            </a:solidFill>
            <a:prstDash val="solid"/>
            <a:headEnd type="none" w="sm" len="sm"/>
            <a:tailEnd type="none" w="sm" len="sm"/>
          </a:ln>
        </p:spPr>
      </p:sp>
      <p:grpSp>
        <p:nvGrpSpPr>
          <p:cNvPr id="3" name="Group 3"/>
          <p:cNvGrpSpPr/>
          <p:nvPr/>
        </p:nvGrpSpPr>
        <p:grpSpPr>
          <a:xfrm>
            <a:off x="14340056" y="1526540"/>
            <a:ext cx="3777186" cy="8336029"/>
            <a:chOff x="0" y="0"/>
            <a:chExt cx="585185" cy="1291469"/>
          </a:xfrm>
        </p:grpSpPr>
        <p:sp>
          <p:nvSpPr>
            <p:cNvPr id="4" name="Freeform 4"/>
            <p:cNvSpPr/>
            <p:nvPr/>
          </p:nvSpPr>
          <p:spPr>
            <a:xfrm>
              <a:off x="0" y="0"/>
              <a:ext cx="585185" cy="1291469"/>
            </a:xfrm>
            <a:custGeom>
              <a:avLst/>
              <a:gdLst/>
              <a:ahLst/>
              <a:cxnLst/>
              <a:rect l="l" t="t" r="r" b="b"/>
              <a:pathLst>
                <a:path w="585185" h="1291469">
                  <a:moveTo>
                    <a:pt x="0" y="0"/>
                  </a:moveTo>
                  <a:lnTo>
                    <a:pt x="585185" y="0"/>
                  </a:lnTo>
                  <a:lnTo>
                    <a:pt x="585185" y="1291469"/>
                  </a:lnTo>
                  <a:lnTo>
                    <a:pt x="0" y="1291469"/>
                  </a:lnTo>
                  <a:close/>
                </a:path>
              </a:pathLst>
            </a:custGeom>
            <a:blipFill>
              <a:blip r:embed="rId2" cstate="print"/>
              <a:stretch>
                <a:fillRect l="-115313" r="-115313"/>
              </a:stretch>
            </a:blipFill>
          </p:spPr>
        </p:sp>
      </p:grpSp>
      <p:grpSp>
        <p:nvGrpSpPr>
          <p:cNvPr id="5" name="Group 5"/>
          <p:cNvGrpSpPr/>
          <p:nvPr/>
        </p:nvGrpSpPr>
        <p:grpSpPr>
          <a:xfrm>
            <a:off x="13248941" y="1526540"/>
            <a:ext cx="914400" cy="857250"/>
            <a:chOff x="0" y="0"/>
            <a:chExt cx="240830" cy="225778"/>
          </a:xfrm>
        </p:grpSpPr>
        <p:sp>
          <p:nvSpPr>
            <p:cNvPr id="6" name="Freeform 6"/>
            <p:cNvSpPr/>
            <p:nvPr/>
          </p:nvSpPr>
          <p:spPr>
            <a:xfrm>
              <a:off x="0" y="0"/>
              <a:ext cx="240830" cy="225778"/>
            </a:xfrm>
            <a:custGeom>
              <a:avLst/>
              <a:gdLst/>
              <a:ahLst/>
              <a:cxnLst/>
              <a:rect l="l" t="t" r="r" b="b"/>
              <a:pathLst>
                <a:path w="240830" h="225778">
                  <a:moveTo>
                    <a:pt x="0" y="0"/>
                  </a:moveTo>
                  <a:lnTo>
                    <a:pt x="240830" y="0"/>
                  </a:lnTo>
                  <a:lnTo>
                    <a:pt x="240830" y="225778"/>
                  </a:lnTo>
                  <a:lnTo>
                    <a:pt x="0" y="225778"/>
                  </a:lnTo>
                  <a:close/>
                </a:path>
              </a:pathLst>
            </a:custGeom>
            <a:solidFill>
              <a:srgbClr val="72B724"/>
            </a:solidFill>
          </p:spPr>
        </p:sp>
        <p:sp>
          <p:nvSpPr>
            <p:cNvPr id="7" name="TextBox 7"/>
            <p:cNvSpPr txBox="1"/>
            <p:nvPr/>
          </p:nvSpPr>
          <p:spPr>
            <a:xfrm>
              <a:off x="0" y="-38100"/>
              <a:ext cx="240830" cy="26387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
        <p:nvSpPr>
          <p:cNvPr id="10" name="TextBox 10"/>
          <p:cNvSpPr txBox="1"/>
          <p:nvPr/>
        </p:nvSpPr>
        <p:spPr>
          <a:xfrm>
            <a:off x="0" y="2472933"/>
            <a:ext cx="14163341" cy="7718425"/>
          </a:xfrm>
          <a:prstGeom prst="rect">
            <a:avLst/>
          </a:prstGeom>
        </p:spPr>
        <p:txBody>
          <a:bodyPr lIns="0" tIns="0" rIns="0" bIns="0" rtlCol="0" anchor="t">
            <a:spAutoFit/>
          </a:bodyPr>
          <a:lstStyle/>
          <a:p>
            <a:pPr marL="863599" lvl="1" indent="-431800" algn="l">
              <a:lnSpc>
                <a:spcPts val="5599"/>
              </a:lnSpc>
              <a:buFont typeface="Arial"/>
              <a:buChar char="•"/>
            </a:pPr>
            <a:r>
              <a:rPr lang="en-US" sz="3999" b="1">
                <a:solidFill>
                  <a:srgbClr val="E67032"/>
                </a:solidFill>
                <a:latin typeface="Montserrat Bold"/>
                <a:ea typeface="Montserrat Bold"/>
                <a:cs typeface="Montserrat Bold"/>
                <a:sym typeface="Montserrat Bold"/>
              </a:rPr>
              <a:t>It can be observed from the time-series forcast and historical sales pattern for Walmart’s store 1, that the holiday weeks will generate a higher weekly sales of 8% as compared to non-holiday weeks in the next year.</a:t>
            </a:r>
          </a:p>
          <a:p>
            <a:pPr marL="863599" lvl="1" indent="-431800" algn="l">
              <a:lnSpc>
                <a:spcPts val="5599"/>
              </a:lnSpc>
              <a:buFont typeface="Arial"/>
              <a:buChar char="•"/>
            </a:pPr>
            <a:r>
              <a:rPr lang="en-US" sz="3999" b="1">
                <a:solidFill>
                  <a:srgbClr val="E67032"/>
                </a:solidFill>
                <a:latin typeface="Montserrat Bold"/>
                <a:ea typeface="Montserrat Bold"/>
                <a:cs typeface="Montserrat Bold"/>
                <a:sym typeface="Montserrat Bold"/>
              </a:rPr>
              <a:t>This predicted increase is made because we observed that the total average sales registered during the holiday periods was consistent over the past years and it is expected to continue into future sales forecast assuming customers purchasing behavior remain the same.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429000"/>
            <a:chOff x="0" y="0"/>
            <a:chExt cx="2833290" cy="531242"/>
          </a:xfrm>
        </p:grpSpPr>
        <p:sp>
          <p:nvSpPr>
            <p:cNvPr id="3" name="Freeform 3"/>
            <p:cNvSpPr/>
            <p:nvPr/>
          </p:nvSpPr>
          <p:spPr>
            <a:xfrm>
              <a:off x="0" y="0"/>
              <a:ext cx="2833290" cy="531242"/>
            </a:xfrm>
            <a:custGeom>
              <a:avLst/>
              <a:gdLst/>
              <a:ahLst/>
              <a:cxnLst/>
              <a:rect l="l" t="t" r="r" b="b"/>
              <a:pathLst>
                <a:path w="2833290" h="531242">
                  <a:moveTo>
                    <a:pt x="0" y="0"/>
                  </a:moveTo>
                  <a:lnTo>
                    <a:pt x="2833290" y="0"/>
                  </a:lnTo>
                  <a:lnTo>
                    <a:pt x="2833290" y="531242"/>
                  </a:lnTo>
                  <a:lnTo>
                    <a:pt x="0" y="531242"/>
                  </a:lnTo>
                  <a:close/>
                </a:path>
              </a:pathLst>
            </a:custGeom>
            <a:blipFill>
              <a:blip r:embed="rId2" cstate="print"/>
              <a:stretch>
                <a:fillRect t="-127777" b="-127777"/>
              </a:stretch>
            </a:blipFill>
          </p:spPr>
        </p:sp>
      </p:grpSp>
      <p:sp>
        <p:nvSpPr>
          <p:cNvPr id="4" name="AutoShape 4"/>
          <p:cNvSpPr/>
          <p:nvPr/>
        </p:nvSpPr>
        <p:spPr>
          <a:xfrm>
            <a:off x="811895" y="5191125"/>
            <a:ext cx="16447405" cy="0"/>
          </a:xfrm>
          <a:prstGeom prst="line">
            <a:avLst/>
          </a:prstGeom>
          <a:ln w="95250" cap="flat">
            <a:solidFill>
              <a:srgbClr val="379436"/>
            </a:solidFill>
            <a:prstDash val="solid"/>
            <a:headEnd type="none" w="sm" len="sm"/>
            <a:tailEnd type="none" w="sm" len="sm"/>
          </a:ln>
        </p:spPr>
      </p:sp>
      <p:sp>
        <p:nvSpPr>
          <p:cNvPr id="5" name="TextBox 5"/>
          <p:cNvSpPr txBox="1"/>
          <p:nvPr/>
        </p:nvSpPr>
        <p:spPr>
          <a:xfrm>
            <a:off x="535442" y="3928483"/>
            <a:ext cx="16838158" cy="5730846"/>
          </a:xfrm>
          <a:prstGeom prst="rect">
            <a:avLst/>
          </a:prstGeom>
        </p:spPr>
        <p:txBody>
          <a:bodyPr lIns="0" tIns="0" rIns="0" bIns="0" rtlCol="0" anchor="t">
            <a:spAutoFit/>
          </a:bodyPr>
          <a:lstStyle/>
          <a:p>
            <a:pPr algn="l">
              <a:lnSpc>
                <a:spcPts val="9101"/>
              </a:lnSpc>
            </a:pPr>
            <a:r>
              <a:rPr lang="en-US" sz="6501" b="1">
                <a:solidFill>
                  <a:srgbClr val="FA8803"/>
                </a:solidFill>
                <a:latin typeface="Montserrat Bold"/>
                <a:ea typeface="Montserrat Bold"/>
                <a:cs typeface="Montserrat Bold"/>
                <a:sym typeface="Montserrat Bold"/>
              </a:rPr>
              <a:t>BUSINESS QUESTIONS</a:t>
            </a:r>
          </a:p>
          <a:p>
            <a:pPr algn="l">
              <a:lnSpc>
                <a:spcPts val="9101"/>
              </a:lnSpc>
            </a:pPr>
            <a:r>
              <a:rPr lang="en-US" sz="6501" b="1">
                <a:solidFill>
                  <a:srgbClr val="FA8803"/>
                </a:solidFill>
                <a:latin typeface="Montserrat Bold"/>
                <a:ea typeface="Montserrat Bold"/>
                <a:cs typeface="Montserrat Bold"/>
                <a:sym typeface="Montserrat Bold"/>
              </a:rPr>
              <a:t>QUESTION 3: “HOW DO SALES TREND DIFFER BETWEEN STORE 1 AND STORE 2 AND HOW CAN THIS BE USED IN FUTURE PLANNING FOR SALES?”</a:t>
            </a:r>
          </a:p>
        </p:txBody>
      </p:sp>
      <p:sp>
        <p:nvSpPr>
          <p:cNvPr id="6" name="Freeform 6"/>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FFFFFF"/>
                </a:solidFill>
                <a:latin typeface="Montserrat Bold"/>
                <a:ea typeface="Montserrat Bold"/>
                <a:cs typeface="Montserrat Bold"/>
                <a:sym typeface="Montserrat Bold"/>
              </a:rPr>
              <a:t>Walmart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77255" y="293161"/>
            <a:ext cx="564089" cy="564089"/>
          </a:xfrm>
          <a:custGeom>
            <a:avLst/>
            <a:gdLst/>
            <a:ahLst/>
            <a:cxnLst/>
            <a:rect l="l" t="t" r="r" b="b"/>
            <a:pathLst>
              <a:path w="564089" h="564089">
                <a:moveTo>
                  <a:pt x="0" y="0"/>
                </a:moveTo>
                <a:lnTo>
                  <a:pt x="564090" y="0"/>
                </a:lnTo>
                <a:lnTo>
                  <a:pt x="564090" y="564089"/>
                </a:lnTo>
                <a:lnTo>
                  <a:pt x="0" y="564089"/>
                </a:lnTo>
                <a:lnTo>
                  <a:pt x="0" y="0"/>
                </a:lnTo>
                <a:close/>
              </a:path>
            </a:pathLst>
          </a:custGeom>
          <a:blipFill>
            <a:blip r:embed="rId2" cstate="print">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441453" y="1526540"/>
            <a:ext cx="13686118" cy="8141713"/>
          </a:xfrm>
          <a:custGeom>
            <a:avLst/>
            <a:gdLst/>
            <a:ahLst/>
            <a:cxnLst/>
            <a:rect l="l" t="t" r="r" b="b"/>
            <a:pathLst>
              <a:path w="13686118" h="8141713">
                <a:moveTo>
                  <a:pt x="0" y="0"/>
                </a:moveTo>
                <a:lnTo>
                  <a:pt x="13686119" y="0"/>
                </a:lnTo>
                <a:lnTo>
                  <a:pt x="13686119" y="8141714"/>
                </a:lnTo>
                <a:lnTo>
                  <a:pt x="0" y="8141714"/>
                </a:lnTo>
                <a:lnTo>
                  <a:pt x="0" y="0"/>
                </a:lnTo>
                <a:close/>
              </a:path>
            </a:pathLst>
          </a:custGeom>
          <a:blipFill>
            <a:blip r:embed="rId4" cstate="print"/>
            <a:stretch>
              <a:fillRect t="-705" b="-3107"/>
            </a:stretch>
          </a:blipFill>
        </p:spPr>
      </p:sp>
      <p:sp>
        <p:nvSpPr>
          <p:cNvPr id="4" name="TextBox 4"/>
          <p:cNvSpPr txBox="1"/>
          <p:nvPr/>
        </p:nvSpPr>
        <p:spPr>
          <a:xfrm>
            <a:off x="13706141" y="50125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grpSp>
        <p:nvGrpSpPr>
          <p:cNvPr id="5" name="Group 5"/>
          <p:cNvGrpSpPr/>
          <p:nvPr/>
        </p:nvGrpSpPr>
        <p:grpSpPr>
          <a:xfrm>
            <a:off x="15910159" y="1526540"/>
            <a:ext cx="2207083" cy="8336029"/>
            <a:chOff x="0" y="0"/>
            <a:chExt cx="341935" cy="1291469"/>
          </a:xfrm>
        </p:grpSpPr>
        <p:sp>
          <p:nvSpPr>
            <p:cNvPr id="6" name="Freeform 6"/>
            <p:cNvSpPr/>
            <p:nvPr/>
          </p:nvSpPr>
          <p:spPr>
            <a:xfrm>
              <a:off x="0" y="0"/>
              <a:ext cx="341935" cy="1291469"/>
            </a:xfrm>
            <a:custGeom>
              <a:avLst/>
              <a:gdLst/>
              <a:ahLst/>
              <a:cxnLst/>
              <a:rect l="l" t="t" r="r" b="b"/>
              <a:pathLst>
                <a:path w="341935" h="1291469">
                  <a:moveTo>
                    <a:pt x="0" y="0"/>
                  </a:moveTo>
                  <a:lnTo>
                    <a:pt x="341935" y="0"/>
                  </a:lnTo>
                  <a:lnTo>
                    <a:pt x="341935" y="1291469"/>
                  </a:lnTo>
                  <a:lnTo>
                    <a:pt x="0" y="1291469"/>
                  </a:lnTo>
                  <a:close/>
                </a:path>
              </a:pathLst>
            </a:custGeom>
            <a:blipFill>
              <a:blip r:embed="rId5" cstate="print"/>
              <a:stretch>
                <a:fillRect l="-232917" r="-232917"/>
              </a:stretch>
            </a:blipFill>
          </p:spPr>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61733" y="1526540"/>
            <a:ext cx="1855509" cy="8336029"/>
            <a:chOff x="0" y="0"/>
            <a:chExt cx="287467" cy="1291469"/>
          </a:xfrm>
        </p:grpSpPr>
        <p:sp>
          <p:nvSpPr>
            <p:cNvPr id="3" name="Freeform 3"/>
            <p:cNvSpPr/>
            <p:nvPr/>
          </p:nvSpPr>
          <p:spPr>
            <a:xfrm>
              <a:off x="0" y="0"/>
              <a:ext cx="287467" cy="1291469"/>
            </a:xfrm>
            <a:custGeom>
              <a:avLst/>
              <a:gdLst/>
              <a:ahLst/>
              <a:cxnLst/>
              <a:rect l="l" t="t" r="r" b="b"/>
              <a:pathLst>
                <a:path w="287467" h="1291469">
                  <a:moveTo>
                    <a:pt x="0" y="0"/>
                  </a:moveTo>
                  <a:lnTo>
                    <a:pt x="287467" y="0"/>
                  </a:lnTo>
                  <a:lnTo>
                    <a:pt x="287467" y="1291469"/>
                  </a:lnTo>
                  <a:lnTo>
                    <a:pt x="0" y="1291469"/>
                  </a:lnTo>
                  <a:close/>
                </a:path>
              </a:pathLst>
            </a:custGeom>
            <a:blipFill>
              <a:blip r:embed="rId2" cstate="print"/>
              <a:stretch>
                <a:fillRect l="-286523" r="-286523"/>
              </a:stretch>
            </a:blipFill>
          </p:spPr>
        </p:sp>
      </p:grpSp>
      <p:sp>
        <p:nvSpPr>
          <p:cNvPr id="4" name="Freeform 4"/>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270113" y="1632970"/>
            <a:ext cx="15991619" cy="8229600"/>
          </a:xfrm>
          <a:custGeom>
            <a:avLst/>
            <a:gdLst/>
            <a:ahLst/>
            <a:cxnLst/>
            <a:rect l="l" t="t" r="r" b="b"/>
            <a:pathLst>
              <a:path w="15991619" h="8229600">
                <a:moveTo>
                  <a:pt x="0" y="0"/>
                </a:moveTo>
                <a:lnTo>
                  <a:pt x="15991620" y="0"/>
                </a:lnTo>
                <a:lnTo>
                  <a:pt x="15991620" y="8229600"/>
                </a:lnTo>
                <a:lnTo>
                  <a:pt x="0" y="8229600"/>
                </a:lnTo>
                <a:lnTo>
                  <a:pt x="0" y="0"/>
                </a:lnTo>
                <a:close/>
              </a:path>
            </a:pathLst>
          </a:custGeom>
          <a:blipFill>
            <a:blip r:embed="rId5" cstate="print"/>
            <a:stretch>
              <a:fillRect t="-3021" r="-230" b="-3160"/>
            </a:stretch>
          </a:blipFill>
        </p:spPr>
      </p:sp>
      <p:sp>
        <p:nvSpPr>
          <p:cNvPr id="6" name="TextBox 6"/>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01600" y="0"/>
            <a:ext cx="5486400" cy="10287000"/>
            <a:chOff x="0" y="0"/>
            <a:chExt cx="849987" cy="1593725"/>
          </a:xfrm>
        </p:grpSpPr>
        <p:sp>
          <p:nvSpPr>
            <p:cNvPr id="3" name="Freeform 3"/>
            <p:cNvSpPr/>
            <p:nvPr/>
          </p:nvSpPr>
          <p:spPr>
            <a:xfrm>
              <a:off x="0" y="0"/>
              <a:ext cx="849987" cy="1593725"/>
            </a:xfrm>
            <a:custGeom>
              <a:avLst/>
              <a:gdLst/>
              <a:ahLst/>
              <a:cxnLst/>
              <a:rect l="l" t="t" r="r" b="b"/>
              <a:pathLst>
                <a:path w="849987" h="1593725">
                  <a:moveTo>
                    <a:pt x="0" y="0"/>
                  </a:moveTo>
                  <a:lnTo>
                    <a:pt x="849987" y="0"/>
                  </a:lnTo>
                  <a:lnTo>
                    <a:pt x="849987" y="1593725"/>
                  </a:lnTo>
                  <a:lnTo>
                    <a:pt x="0" y="1593725"/>
                  </a:lnTo>
                  <a:close/>
                </a:path>
              </a:pathLst>
            </a:custGeom>
            <a:blipFill>
              <a:blip r:embed="rId2" cstate="print"/>
              <a:stretch>
                <a:fillRect l="-113172" r="-113172"/>
              </a:stretch>
            </a:blipFill>
          </p:spPr>
        </p:sp>
      </p:grpSp>
      <p:sp>
        <p:nvSpPr>
          <p:cNvPr id="4" name="AutoShape 4"/>
          <p:cNvSpPr/>
          <p:nvPr/>
        </p:nvSpPr>
        <p:spPr>
          <a:xfrm flipV="1">
            <a:off x="971550" y="4864744"/>
            <a:ext cx="9086850" cy="0"/>
          </a:xfrm>
          <a:prstGeom prst="line">
            <a:avLst/>
          </a:prstGeom>
          <a:ln w="95250" cap="flat">
            <a:solidFill>
              <a:srgbClr val="72B724"/>
            </a:solidFill>
            <a:prstDash val="solid"/>
            <a:headEnd type="none" w="sm" len="sm"/>
            <a:tailEnd type="none" w="sm" len="sm"/>
          </a:ln>
        </p:spPr>
      </p:sp>
      <p:grpSp>
        <p:nvGrpSpPr>
          <p:cNvPr id="5" name="Group 5"/>
          <p:cNvGrpSpPr/>
          <p:nvPr/>
        </p:nvGrpSpPr>
        <p:grpSpPr>
          <a:xfrm>
            <a:off x="0" y="5323716"/>
            <a:ext cx="10058400" cy="905462"/>
            <a:chOff x="0" y="0"/>
            <a:chExt cx="2649126" cy="238475"/>
          </a:xfrm>
        </p:grpSpPr>
        <p:sp>
          <p:nvSpPr>
            <p:cNvPr id="6" name="Freeform 6"/>
            <p:cNvSpPr/>
            <p:nvPr/>
          </p:nvSpPr>
          <p:spPr>
            <a:xfrm>
              <a:off x="0" y="0"/>
              <a:ext cx="2649126" cy="238475"/>
            </a:xfrm>
            <a:custGeom>
              <a:avLst/>
              <a:gdLst/>
              <a:ahLst/>
              <a:cxnLst/>
              <a:rect l="l" t="t" r="r" b="b"/>
              <a:pathLst>
                <a:path w="2649126" h="238475">
                  <a:moveTo>
                    <a:pt x="0" y="0"/>
                  </a:moveTo>
                  <a:lnTo>
                    <a:pt x="2649126" y="0"/>
                  </a:lnTo>
                  <a:lnTo>
                    <a:pt x="2649126" y="238475"/>
                  </a:lnTo>
                  <a:lnTo>
                    <a:pt x="0" y="238475"/>
                  </a:lnTo>
                  <a:close/>
                </a:path>
              </a:pathLst>
            </a:custGeom>
            <a:solidFill>
              <a:srgbClr val="FA8803"/>
            </a:solidFill>
          </p:spPr>
        </p:sp>
        <p:sp>
          <p:nvSpPr>
            <p:cNvPr id="7" name="TextBox 7"/>
            <p:cNvSpPr txBox="1"/>
            <p:nvPr/>
          </p:nvSpPr>
          <p:spPr>
            <a:xfrm>
              <a:off x="0" y="-76200"/>
              <a:ext cx="2649126" cy="314675"/>
            </a:xfrm>
            <a:prstGeom prst="rect">
              <a:avLst/>
            </a:prstGeom>
          </p:spPr>
          <p:txBody>
            <a:bodyPr lIns="50800" tIns="50800" rIns="50800" bIns="50800" rtlCol="0" anchor="ctr"/>
            <a:lstStyle/>
            <a:p>
              <a:pPr algn="ctr">
                <a:lnSpc>
                  <a:spcPts val="5879"/>
                </a:lnSpc>
              </a:pPr>
              <a:r>
                <a:rPr lang="en-US" sz="4199" b="1">
                  <a:solidFill>
                    <a:srgbClr val="FFFFFF"/>
                  </a:solidFill>
                  <a:latin typeface="Canva Sans Bold"/>
                  <a:ea typeface="Canva Sans Bold"/>
                  <a:cs typeface="Canva Sans Bold"/>
                  <a:sym typeface="Canva Sans Bold"/>
                </a:rPr>
                <a:t>Using The Crisp-DM Methodology</a:t>
              </a:r>
            </a:p>
          </p:txBody>
        </p:sp>
      </p:grpSp>
      <p:sp>
        <p:nvSpPr>
          <p:cNvPr id="8" name="TextBox 8"/>
          <p:cNvSpPr txBox="1"/>
          <p:nvPr/>
        </p:nvSpPr>
        <p:spPr>
          <a:xfrm>
            <a:off x="914400" y="1714500"/>
            <a:ext cx="9029700" cy="2209800"/>
          </a:xfrm>
          <a:prstGeom prst="rect">
            <a:avLst/>
          </a:prstGeom>
        </p:spPr>
        <p:txBody>
          <a:bodyPr lIns="0" tIns="0" rIns="0" bIns="0" rtlCol="0" anchor="t">
            <a:spAutoFit/>
          </a:bodyPr>
          <a:lstStyle/>
          <a:p>
            <a:pPr algn="l">
              <a:lnSpc>
                <a:spcPts val="8760"/>
              </a:lnSpc>
            </a:pPr>
            <a:r>
              <a:rPr lang="en-US" sz="7300" b="1">
                <a:solidFill>
                  <a:srgbClr val="379436"/>
                </a:solidFill>
                <a:latin typeface="Montserrat Bold"/>
                <a:ea typeface="Montserrat Bold"/>
                <a:cs typeface="Montserrat Bold"/>
                <a:sym typeface="Montserrat Bold"/>
              </a:rPr>
              <a:t>BUSINESS UNDERSTANDING </a:t>
            </a:r>
          </a:p>
        </p:txBody>
      </p:sp>
      <p:sp>
        <p:nvSpPr>
          <p:cNvPr id="9" name="Freeform 9"/>
          <p:cNvSpPr/>
          <p:nvPr/>
        </p:nvSpPr>
        <p:spPr>
          <a:xfrm>
            <a:off x="1028700" y="712261"/>
            <a:ext cx="564089" cy="564089"/>
          </a:xfrm>
          <a:custGeom>
            <a:avLst/>
            <a:gdLst/>
            <a:ahLst/>
            <a:cxnLst/>
            <a:rect l="l" t="t" r="r" b="b"/>
            <a:pathLst>
              <a:path w="564089" h="564089">
                <a:moveTo>
                  <a:pt x="0" y="0"/>
                </a:moveTo>
                <a:lnTo>
                  <a:pt x="564089" y="0"/>
                </a:lnTo>
                <a:lnTo>
                  <a:pt x="564089" y="564089"/>
                </a:lnTo>
                <a:lnTo>
                  <a:pt x="0" y="564089"/>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10" name="TextBox 10"/>
          <p:cNvSpPr txBox="1"/>
          <p:nvPr/>
        </p:nvSpPr>
        <p:spPr>
          <a:xfrm>
            <a:off x="1885950" y="797259"/>
            <a:ext cx="2842862" cy="355992"/>
          </a:xfrm>
          <a:prstGeom prst="rect">
            <a:avLst/>
          </a:prstGeom>
        </p:spPr>
        <p:txBody>
          <a:bodyPr lIns="0" tIns="0" rIns="0" bIns="0" rtlCol="0" anchor="t">
            <a:spAutoFit/>
          </a:bodyPr>
          <a:lstStyle/>
          <a:p>
            <a:pPr algn="l">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8537" y="2243456"/>
            <a:ext cx="11887200" cy="0"/>
          </a:xfrm>
          <a:prstGeom prst="line">
            <a:avLst/>
          </a:prstGeom>
          <a:ln w="95250" cap="flat">
            <a:solidFill>
              <a:srgbClr val="72B724"/>
            </a:solidFill>
            <a:prstDash val="solid"/>
            <a:headEnd type="none" w="sm" len="sm"/>
            <a:tailEnd type="none" w="sm" len="sm"/>
          </a:ln>
        </p:spPr>
      </p:sp>
      <p:grpSp>
        <p:nvGrpSpPr>
          <p:cNvPr id="3" name="Group 3"/>
          <p:cNvGrpSpPr/>
          <p:nvPr/>
        </p:nvGrpSpPr>
        <p:grpSpPr>
          <a:xfrm>
            <a:off x="14340056" y="1526540"/>
            <a:ext cx="3777186" cy="8336029"/>
            <a:chOff x="0" y="0"/>
            <a:chExt cx="585185" cy="1291469"/>
          </a:xfrm>
        </p:grpSpPr>
        <p:sp>
          <p:nvSpPr>
            <p:cNvPr id="4" name="Freeform 4"/>
            <p:cNvSpPr/>
            <p:nvPr/>
          </p:nvSpPr>
          <p:spPr>
            <a:xfrm>
              <a:off x="0" y="0"/>
              <a:ext cx="585185" cy="1291469"/>
            </a:xfrm>
            <a:custGeom>
              <a:avLst/>
              <a:gdLst/>
              <a:ahLst/>
              <a:cxnLst/>
              <a:rect l="l" t="t" r="r" b="b"/>
              <a:pathLst>
                <a:path w="585185" h="1291469">
                  <a:moveTo>
                    <a:pt x="0" y="0"/>
                  </a:moveTo>
                  <a:lnTo>
                    <a:pt x="585185" y="0"/>
                  </a:lnTo>
                  <a:lnTo>
                    <a:pt x="585185" y="1291469"/>
                  </a:lnTo>
                  <a:lnTo>
                    <a:pt x="0" y="1291469"/>
                  </a:lnTo>
                  <a:close/>
                </a:path>
              </a:pathLst>
            </a:custGeom>
            <a:blipFill>
              <a:blip r:embed="rId2" cstate="print"/>
              <a:stretch>
                <a:fillRect l="-115313" r="-115313"/>
              </a:stretch>
            </a:blipFill>
          </p:spPr>
        </p:sp>
      </p:grpSp>
      <p:grpSp>
        <p:nvGrpSpPr>
          <p:cNvPr id="5" name="Group 5"/>
          <p:cNvGrpSpPr/>
          <p:nvPr/>
        </p:nvGrpSpPr>
        <p:grpSpPr>
          <a:xfrm>
            <a:off x="13248941" y="1526540"/>
            <a:ext cx="914400" cy="857250"/>
            <a:chOff x="0" y="0"/>
            <a:chExt cx="240830" cy="225778"/>
          </a:xfrm>
        </p:grpSpPr>
        <p:sp>
          <p:nvSpPr>
            <p:cNvPr id="6" name="Freeform 6"/>
            <p:cNvSpPr/>
            <p:nvPr/>
          </p:nvSpPr>
          <p:spPr>
            <a:xfrm>
              <a:off x="0" y="0"/>
              <a:ext cx="240830" cy="225778"/>
            </a:xfrm>
            <a:custGeom>
              <a:avLst/>
              <a:gdLst/>
              <a:ahLst/>
              <a:cxnLst/>
              <a:rect l="l" t="t" r="r" b="b"/>
              <a:pathLst>
                <a:path w="240830" h="225778">
                  <a:moveTo>
                    <a:pt x="0" y="0"/>
                  </a:moveTo>
                  <a:lnTo>
                    <a:pt x="240830" y="0"/>
                  </a:lnTo>
                  <a:lnTo>
                    <a:pt x="240830" y="225778"/>
                  </a:lnTo>
                  <a:lnTo>
                    <a:pt x="0" y="225778"/>
                  </a:lnTo>
                  <a:close/>
                </a:path>
              </a:pathLst>
            </a:custGeom>
            <a:solidFill>
              <a:srgbClr val="72B724"/>
            </a:solidFill>
          </p:spPr>
        </p:sp>
        <p:sp>
          <p:nvSpPr>
            <p:cNvPr id="7" name="TextBox 7"/>
            <p:cNvSpPr txBox="1"/>
            <p:nvPr/>
          </p:nvSpPr>
          <p:spPr>
            <a:xfrm>
              <a:off x="0" y="-38100"/>
              <a:ext cx="240830" cy="26387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
        <p:nvSpPr>
          <p:cNvPr id="10" name="TextBox 10"/>
          <p:cNvSpPr txBox="1"/>
          <p:nvPr/>
        </p:nvSpPr>
        <p:spPr>
          <a:xfrm>
            <a:off x="296333" y="2515696"/>
            <a:ext cx="13867007" cy="7771304"/>
          </a:xfrm>
          <a:prstGeom prst="rect">
            <a:avLst/>
          </a:prstGeom>
        </p:spPr>
        <p:txBody>
          <a:bodyPr lIns="0" tIns="0" rIns="0" bIns="0" rtlCol="0" anchor="t">
            <a:spAutoFit/>
          </a:bodyPr>
          <a:lstStyle/>
          <a:p>
            <a:pPr marL="737978" lvl="1" indent="-368989" algn="just">
              <a:lnSpc>
                <a:spcPts val="4785"/>
              </a:lnSpc>
              <a:buFont typeface="Arial"/>
              <a:buChar char="•"/>
            </a:pPr>
            <a:r>
              <a:rPr lang="en-US" sz="3418" b="1">
                <a:solidFill>
                  <a:srgbClr val="FA8803"/>
                </a:solidFill>
                <a:latin typeface="Montserrat Bold"/>
                <a:ea typeface="Montserrat Bold"/>
                <a:cs typeface="Montserrat Bold"/>
                <a:sym typeface="Montserrat Bold"/>
              </a:rPr>
              <a:t>From the moving averages charts for Store 1 and Store 2, it can be seen that Store 2 outperforms Store 1 in weekly sales for all the periods.</a:t>
            </a:r>
          </a:p>
          <a:p>
            <a:pPr marL="737978" lvl="1" indent="-368989" algn="just">
              <a:lnSpc>
                <a:spcPts val="4785"/>
              </a:lnSpc>
              <a:buFont typeface="Arial"/>
              <a:buChar char="•"/>
            </a:pPr>
            <a:r>
              <a:rPr lang="en-US" sz="3418" b="1">
                <a:solidFill>
                  <a:srgbClr val="FA8803"/>
                </a:solidFill>
                <a:latin typeface="Montserrat Bold"/>
                <a:ea typeface="Montserrat Bold"/>
                <a:cs typeface="Montserrat Bold"/>
                <a:sym typeface="Montserrat Bold"/>
              </a:rPr>
              <a:t>Also the long-term (24 weeks MA) for store 2 shows declining weekly sales whilst Store 1 (24 weeks MA) is stable. </a:t>
            </a:r>
          </a:p>
          <a:p>
            <a:pPr marL="737978" lvl="1" indent="-368989" algn="just">
              <a:lnSpc>
                <a:spcPts val="4785"/>
              </a:lnSpc>
              <a:buFont typeface="Arial"/>
              <a:buChar char="•"/>
            </a:pPr>
            <a:r>
              <a:rPr lang="en-US" sz="3418" b="1">
                <a:solidFill>
                  <a:srgbClr val="FA8803"/>
                </a:solidFill>
                <a:latin typeface="Montserrat Bold"/>
                <a:ea typeface="Montserrat Bold"/>
                <a:cs typeface="Montserrat Bold"/>
                <a:sym typeface="Montserrat Bold"/>
              </a:rPr>
              <a:t>Both stores show consistent weekly seasonality, with strong sales spikes during major holiday periods (notably around late November and December).</a:t>
            </a:r>
          </a:p>
          <a:p>
            <a:pPr marL="737978" lvl="1" indent="-368989" algn="just">
              <a:lnSpc>
                <a:spcPts val="4785"/>
              </a:lnSpc>
              <a:buFont typeface="Arial"/>
              <a:buChar char="•"/>
            </a:pPr>
            <a:r>
              <a:rPr lang="en-US" sz="3418" b="1">
                <a:solidFill>
                  <a:srgbClr val="FA8803"/>
                </a:solidFill>
                <a:latin typeface="Montserrat Bold"/>
                <a:ea typeface="Montserrat Bold"/>
                <a:cs typeface="Montserrat Bold"/>
                <a:sym typeface="Montserrat Bold"/>
              </a:rPr>
              <a:t>Store 1 displays more volatility in weekly sales compared to Store 2, suggesting higher sensitivity to promotions, holidays, or local demand changes.</a:t>
            </a:r>
          </a:p>
          <a:p>
            <a:pPr algn="just">
              <a:lnSpc>
                <a:spcPts val="4785"/>
              </a:lnSpc>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8537" y="2243456"/>
            <a:ext cx="11887200" cy="0"/>
          </a:xfrm>
          <a:prstGeom prst="line">
            <a:avLst/>
          </a:prstGeom>
          <a:ln w="95250" cap="flat">
            <a:solidFill>
              <a:srgbClr val="72B724"/>
            </a:solidFill>
            <a:prstDash val="solid"/>
            <a:headEnd type="none" w="sm" len="sm"/>
            <a:tailEnd type="none" w="sm" len="sm"/>
          </a:ln>
        </p:spPr>
      </p:sp>
      <p:grpSp>
        <p:nvGrpSpPr>
          <p:cNvPr id="3" name="Group 3"/>
          <p:cNvGrpSpPr/>
          <p:nvPr/>
        </p:nvGrpSpPr>
        <p:grpSpPr>
          <a:xfrm>
            <a:off x="14340056" y="1526540"/>
            <a:ext cx="3777186" cy="8336029"/>
            <a:chOff x="0" y="0"/>
            <a:chExt cx="585185" cy="1291469"/>
          </a:xfrm>
        </p:grpSpPr>
        <p:sp>
          <p:nvSpPr>
            <p:cNvPr id="4" name="Freeform 4"/>
            <p:cNvSpPr/>
            <p:nvPr/>
          </p:nvSpPr>
          <p:spPr>
            <a:xfrm>
              <a:off x="0" y="0"/>
              <a:ext cx="585185" cy="1291469"/>
            </a:xfrm>
            <a:custGeom>
              <a:avLst/>
              <a:gdLst/>
              <a:ahLst/>
              <a:cxnLst/>
              <a:rect l="l" t="t" r="r" b="b"/>
              <a:pathLst>
                <a:path w="585185" h="1291469">
                  <a:moveTo>
                    <a:pt x="0" y="0"/>
                  </a:moveTo>
                  <a:lnTo>
                    <a:pt x="585185" y="0"/>
                  </a:lnTo>
                  <a:lnTo>
                    <a:pt x="585185" y="1291469"/>
                  </a:lnTo>
                  <a:lnTo>
                    <a:pt x="0" y="1291469"/>
                  </a:lnTo>
                  <a:close/>
                </a:path>
              </a:pathLst>
            </a:custGeom>
            <a:blipFill>
              <a:blip r:embed="rId2" cstate="print"/>
              <a:stretch>
                <a:fillRect l="-115313" r="-115313"/>
              </a:stretch>
            </a:blipFill>
          </p:spPr>
        </p:sp>
      </p:grpSp>
      <p:grpSp>
        <p:nvGrpSpPr>
          <p:cNvPr id="5" name="Group 5"/>
          <p:cNvGrpSpPr/>
          <p:nvPr/>
        </p:nvGrpSpPr>
        <p:grpSpPr>
          <a:xfrm>
            <a:off x="13248941" y="1526540"/>
            <a:ext cx="914400" cy="857250"/>
            <a:chOff x="0" y="0"/>
            <a:chExt cx="240830" cy="225778"/>
          </a:xfrm>
        </p:grpSpPr>
        <p:sp>
          <p:nvSpPr>
            <p:cNvPr id="6" name="Freeform 6"/>
            <p:cNvSpPr/>
            <p:nvPr/>
          </p:nvSpPr>
          <p:spPr>
            <a:xfrm>
              <a:off x="0" y="0"/>
              <a:ext cx="240830" cy="225778"/>
            </a:xfrm>
            <a:custGeom>
              <a:avLst/>
              <a:gdLst/>
              <a:ahLst/>
              <a:cxnLst/>
              <a:rect l="l" t="t" r="r" b="b"/>
              <a:pathLst>
                <a:path w="240830" h="225778">
                  <a:moveTo>
                    <a:pt x="0" y="0"/>
                  </a:moveTo>
                  <a:lnTo>
                    <a:pt x="240830" y="0"/>
                  </a:lnTo>
                  <a:lnTo>
                    <a:pt x="240830" y="225778"/>
                  </a:lnTo>
                  <a:lnTo>
                    <a:pt x="0" y="225778"/>
                  </a:lnTo>
                  <a:close/>
                </a:path>
              </a:pathLst>
            </a:custGeom>
            <a:solidFill>
              <a:srgbClr val="72B724"/>
            </a:solidFill>
          </p:spPr>
        </p:sp>
        <p:sp>
          <p:nvSpPr>
            <p:cNvPr id="7" name="TextBox 7"/>
            <p:cNvSpPr txBox="1"/>
            <p:nvPr/>
          </p:nvSpPr>
          <p:spPr>
            <a:xfrm>
              <a:off x="0" y="-38100"/>
              <a:ext cx="240830" cy="26387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9" name="TextBox 9"/>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
        <p:nvSpPr>
          <p:cNvPr id="10" name="TextBox 10"/>
          <p:cNvSpPr txBox="1"/>
          <p:nvPr/>
        </p:nvSpPr>
        <p:spPr>
          <a:xfrm>
            <a:off x="248660" y="2326640"/>
            <a:ext cx="13668425" cy="7448550"/>
          </a:xfrm>
          <a:prstGeom prst="rect">
            <a:avLst/>
          </a:prstGeom>
        </p:spPr>
        <p:txBody>
          <a:bodyPr lIns="0" tIns="0" rIns="0" bIns="0" rtlCol="0" anchor="t">
            <a:spAutoFit/>
          </a:bodyPr>
          <a:lstStyle/>
          <a:p>
            <a:pPr marL="647700" lvl="1" indent="-323850" algn="just">
              <a:lnSpc>
                <a:spcPts val="4200"/>
              </a:lnSpc>
              <a:buFont typeface="Arial"/>
              <a:buChar char="•"/>
            </a:pPr>
            <a:r>
              <a:rPr lang="en-US" sz="3000" b="1">
                <a:solidFill>
                  <a:srgbClr val="FA8803"/>
                </a:solidFill>
                <a:latin typeface="Montserrat Bold"/>
                <a:ea typeface="Montserrat Bold"/>
                <a:cs typeface="Montserrat Bold"/>
                <a:sym typeface="Montserrat Bold"/>
              </a:rPr>
              <a:t>The stores sales revenue can be increased by ensuring larger inventory volumes and more staffing around seasonal peaks (holidays) and to also reduce staffing cost (staff schedule adjustment) and reducing excess stock to minimize expenses and maximise profit during the non-holiday periods.</a:t>
            </a:r>
          </a:p>
          <a:p>
            <a:pPr marL="647700" lvl="1" indent="-323850" algn="just">
              <a:lnSpc>
                <a:spcPts val="4200"/>
              </a:lnSpc>
              <a:buFont typeface="Arial"/>
              <a:buChar char="•"/>
            </a:pPr>
            <a:r>
              <a:rPr lang="en-US" sz="3000" b="1">
                <a:solidFill>
                  <a:srgbClr val="FA8803"/>
                </a:solidFill>
                <a:latin typeface="Montserrat Bold"/>
                <a:ea typeface="Montserrat Bold"/>
                <a:cs typeface="Montserrat Bold"/>
                <a:sym typeface="Montserrat Bold"/>
              </a:rPr>
              <a:t>Since store 2 has a stronger and more predictable demand cycle; managers can confidently rely on 4- and 8-week moving averages for short-term planning.</a:t>
            </a:r>
          </a:p>
          <a:p>
            <a:pPr marL="647700" lvl="1" indent="-323850" algn="just">
              <a:lnSpc>
                <a:spcPts val="4200"/>
              </a:lnSpc>
              <a:buFont typeface="Arial"/>
              <a:buChar char="•"/>
            </a:pPr>
            <a:r>
              <a:rPr lang="en-US" sz="3000" b="1">
                <a:solidFill>
                  <a:srgbClr val="FA8803"/>
                </a:solidFill>
                <a:latin typeface="Montserrat Bold"/>
                <a:ea typeface="Montserrat Bold"/>
                <a:cs typeface="Montserrat Bold"/>
                <a:sym typeface="Montserrat Bold"/>
              </a:rPr>
              <a:t>It can also be suggested that Store 2 be used as a benchmark for staffing and inventory planning for store 1 due to better performance in comparison.</a:t>
            </a:r>
          </a:p>
          <a:p>
            <a:pPr marL="647700" lvl="1" indent="-323850" algn="just">
              <a:lnSpc>
                <a:spcPts val="4200"/>
              </a:lnSpc>
              <a:buFont typeface="Arial"/>
              <a:buChar char="•"/>
            </a:pPr>
            <a:r>
              <a:rPr lang="en-US" sz="3000" b="1">
                <a:solidFill>
                  <a:srgbClr val="FA8803"/>
                </a:solidFill>
                <a:latin typeface="Montserrat Bold"/>
                <a:ea typeface="Montserrat Bold"/>
                <a:cs typeface="Montserrat Bold"/>
                <a:sym typeface="Montserrat Bold"/>
              </a:rPr>
              <a:t>Also stricter forecasting methods is recommended for Store 1 management so as to reduce sales swings and make sure that the store is better stocked especially for peak periods.</a:t>
            </a:r>
          </a:p>
        </p:txBody>
      </p:sp>
      <p:sp>
        <p:nvSpPr>
          <p:cNvPr id="11" name="TextBox 11"/>
          <p:cNvSpPr txBox="1"/>
          <p:nvPr/>
        </p:nvSpPr>
        <p:spPr>
          <a:xfrm>
            <a:off x="2918482" y="789571"/>
            <a:ext cx="5996917" cy="1128514"/>
          </a:xfrm>
          <a:prstGeom prst="rect">
            <a:avLst/>
          </a:prstGeom>
        </p:spPr>
        <p:txBody>
          <a:bodyPr wrap="square" lIns="0" tIns="0" rIns="0" bIns="0" rtlCol="0" anchor="t">
            <a:spAutoFit/>
          </a:bodyPr>
          <a:lstStyle/>
          <a:p>
            <a:pPr algn="ctr">
              <a:lnSpc>
                <a:spcPts val="8763"/>
              </a:lnSpc>
              <a:spcBef>
                <a:spcPct val="0"/>
              </a:spcBef>
            </a:pPr>
            <a:r>
              <a:rPr lang="en-US" sz="6259" b="1" dirty="0">
                <a:solidFill>
                  <a:srgbClr val="FF914D"/>
                </a:solidFill>
                <a:latin typeface="Montserrat Bold"/>
                <a:ea typeface="Montserrat Bold"/>
                <a:cs typeface="Montserrat Bold"/>
                <a:sym typeface="Montserrat Bold"/>
              </a:rPr>
              <a:t>CONCLUSION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8803"/>
        </a:solidFill>
        <a:effectLst/>
      </p:bgPr>
    </p:bg>
    <p:spTree>
      <p:nvGrpSpPr>
        <p:cNvPr id="1" name=""/>
        <p:cNvGrpSpPr/>
        <p:nvPr/>
      </p:nvGrpSpPr>
      <p:grpSpPr>
        <a:xfrm>
          <a:off x="0" y="0"/>
          <a:ext cx="0" cy="0"/>
          <a:chOff x="0" y="0"/>
          <a:chExt cx="0" cy="0"/>
        </a:xfrm>
      </p:grpSpPr>
      <p:sp>
        <p:nvSpPr>
          <p:cNvPr id="2" name="TextBox 2"/>
          <p:cNvSpPr txBox="1"/>
          <p:nvPr/>
        </p:nvSpPr>
        <p:spPr>
          <a:xfrm>
            <a:off x="7040660" y="399021"/>
            <a:ext cx="3017740" cy="666849"/>
          </a:xfrm>
          <a:prstGeom prst="rect">
            <a:avLst/>
          </a:prstGeom>
        </p:spPr>
        <p:txBody>
          <a:bodyPr wrap="square" lIns="0" tIns="0" rIns="0" bIns="0" rtlCol="0" anchor="t">
            <a:spAutoFit/>
          </a:bodyPr>
          <a:lstStyle/>
          <a:p>
            <a:pPr algn="ctr">
              <a:lnSpc>
                <a:spcPts val="5193"/>
              </a:lnSpc>
              <a:spcBef>
                <a:spcPct val="0"/>
              </a:spcBef>
            </a:pPr>
            <a:r>
              <a:rPr lang="en-US" sz="3709" b="1" dirty="0">
                <a:solidFill>
                  <a:srgbClr val="000000"/>
                </a:solidFill>
                <a:latin typeface="Montserrat Bold"/>
                <a:ea typeface="Montserrat Bold"/>
                <a:cs typeface="Montserrat Bold"/>
                <a:sym typeface="Montserrat Bold"/>
              </a:rPr>
              <a:t>References</a:t>
            </a:r>
          </a:p>
        </p:txBody>
      </p:sp>
      <p:sp>
        <p:nvSpPr>
          <p:cNvPr id="3" name="TextBox 3"/>
          <p:cNvSpPr txBox="1"/>
          <p:nvPr/>
        </p:nvSpPr>
        <p:spPr>
          <a:xfrm>
            <a:off x="-152400" y="3009900"/>
            <a:ext cx="17754600" cy="795089"/>
          </a:xfrm>
          <a:prstGeom prst="rect">
            <a:avLst/>
          </a:prstGeom>
        </p:spPr>
        <p:txBody>
          <a:bodyPr wrap="square" lIns="0" tIns="0" rIns="0" bIns="0" rtlCol="0" anchor="t">
            <a:spAutoFit/>
          </a:bodyPr>
          <a:lstStyle/>
          <a:p>
            <a:pPr marL="949946" lvl="1" indent="-474973" algn="ctr">
              <a:lnSpc>
                <a:spcPts val="6159"/>
              </a:lnSpc>
              <a:buFont typeface="Arial"/>
              <a:buChar char="•"/>
            </a:pPr>
            <a:r>
              <a:rPr lang="en-US" sz="4399" dirty="0">
                <a:solidFill>
                  <a:srgbClr val="000000"/>
                </a:solidFill>
                <a:latin typeface="Canva Sans"/>
                <a:ea typeface="Canva Sans"/>
                <a:cs typeface="Canva Sans"/>
                <a:sym typeface="Canva Sans"/>
              </a:rPr>
              <a:t>Patel, R. (2022). </a:t>
            </a:r>
            <a:r>
              <a:rPr lang="en-US" sz="4399" dirty="0" err="1">
                <a:solidFill>
                  <a:srgbClr val="000000"/>
                </a:solidFill>
                <a:latin typeface="Canva Sans"/>
                <a:ea typeface="Canva Sans"/>
                <a:cs typeface="Canva Sans"/>
                <a:sym typeface="Canva Sans"/>
              </a:rPr>
              <a:t>Walmart</a:t>
            </a:r>
            <a:r>
              <a:rPr lang="en-US" sz="4399" dirty="0">
                <a:solidFill>
                  <a:srgbClr val="000000"/>
                </a:solidFill>
                <a:latin typeface="Canva Sans"/>
                <a:ea typeface="Canva Sans"/>
                <a:cs typeface="Canva Sans"/>
                <a:sym typeface="Canva Sans"/>
              </a:rPr>
              <a:t> dataset retail [Data set]. </a:t>
            </a:r>
            <a:r>
              <a:rPr lang="en-US" sz="4399" dirty="0" err="1">
                <a:solidFill>
                  <a:srgbClr val="000000"/>
                </a:solidFill>
                <a:latin typeface="Canva Sans"/>
                <a:ea typeface="Canva Sans"/>
                <a:cs typeface="Canva Sans"/>
                <a:sym typeface="Canva Sans"/>
              </a:rPr>
              <a:t>Kaggle</a:t>
            </a:r>
            <a:r>
              <a:rPr lang="en-US" sz="4399" dirty="0">
                <a:solidFill>
                  <a:srgbClr val="000000"/>
                </a:solidFill>
                <a:latin typeface="Canva Sans"/>
                <a:ea typeface="Canva Sans"/>
                <a:cs typeface="Canva Sans"/>
                <a:sym typeface="Canva Sans"/>
              </a:rPr>
              <a:t>.</a:t>
            </a:r>
          </a:p>
        </p:txBody>
      </p:sp>
      <p:sp>
        <p:nvSpPr>
          <p:cNvPr id="4" name="TextBox 4"/>
          <p:cNvSpPr txBox="1"/>
          <p:nvPr/>
        </p:nvSpPr>
        <p:spPr>
          <a:xfrm>
            <a:off x="457200" y="1943100"/>
            <a:ext cx="17221200" cy="795089"/>
          </a:xfrm>
          <a:prstGeom prst="rect">
            <a:avLst/>
          </a:prstGeom>
        </p:spPr>
        <p:txBody>
          <a:bodyPr wrap="square" lIns="0" tIns="0" rIns="0" bIns="0" rtlCol="0" anchor="t">
            <a:spAutoFit/>
          </a:bodyPr>
          <a:lstStyle/>
          <a:p>
            <a:pPr marL="949961" lvl="1" indent="-474980" algn="ctr">
              <a:lnSpc>
                <a:spcPts val="6160"/>
              </a:lnSpc>
              <a:buFont typeface="Arial"/>
              <a:buChar char="•"/>
            </a:pPr>
            <a:r>
              <a:rPr lang="en-US" sz="4400" dirty="0" err="1">
                <a:solidFill>
                  <a:srgbClr val="000000"/>
                </a:solidFill>
                <a:latin typeface="Canva Sans"/>
                <a:ea typeface="Canva Sans"/>
                <a:cs typeface="Canva Sans"/>
                <a:sym typeface="Canva Sans"/>
              </a:rPr>
              <a:t>OpenAI</a:t>
            </a:r>
            <a:r>
              <a:rPr lang="en-US" sz="4400" dirty="0">
                <a:solidFill>
                  <a:srgbClr val="000000"/>
                </a:solidFill>
                <a:latin typeface="Canva Sans"/>
                <a:ea typeface="Canva Sans"/>
                <a:cs typeface="Canva Sans"/>
                <a:sym typeface="Canva Sans"/>
              </a:rPr>
              <a:t>. (2025). </a:t>
            </a:r>
            <a:r>
              <a:rPr lang="en-US" sz="4400" dirty="0" err="1">
                <a:solidFill>
                  <a:srgbClr val="000000"/>
                </a:solidFill>
                <a:latin typeface="Canva Sans"/>
                <a:ea typeface="Canva Sans"/>
                <a:cs typeface="Canva Sans"/>
                <a:sym typeface="Canva Sans"/>
              </a:rPr>
              <a:t>ChatGPT</a:t>
            </a:r>
            <a:r>
              <a:rPr lang="en-US" sz="4400" dirty="0">
                <a:solidFill>
                  <a:srgbClr val="000000"/>
                </a:solidFill>
                <a:latin typeface="Canva Sans"/>
                <a:ea typeface="Canva Sans"/>
                <a:cs typeface="Canva Sans"/>
                <a:sym typeface="Canva Sans"/>
              </a:rPr>
              <a:t> (GPT-5.1) [Large language </a:t>
            </a:r>
            <a:r>
              <a:rPr lang="en-US" sz="4400" dirty="0" smtClean="0">
                <a:solidFill>
                  <a:srgbClr val="000000"/>
                </a:solidFill>
                <a:latin typeface="Canva Sans"/>
                <a:ea typeface="Canva Sans"/>
                <a:cs typeface="Canva Sans"/>
                <a:sym typeface="Canva Sans"/>
              </a:rPr>
              <a:t>model].</a:t>
            </a:r>
            <a:endParaRPr lang="en-US" sz="4400" dirty="0">
              <a:solidFill>
                <a:srgbClr val="000000"/>
              </a:solidFill>
              <a:latin typeface="Canva Sans"/>
              <a:ea typeface="Canva Sans"/>
              <a:cs typeface="Canva Sans"/>
              <a:sym typeface="Canv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22960" y="857250"/>
            <a:ext cx="16550640" cy="0"/>
          </a:xfrm>
          <a:prstGeom prst="line">
            <a:avLst/>
          </a:prstGeom>
          <a:ln w="95250" cap="flat">
            <a:solidFill>
              <a:srgbClr val="72B724"/>
            </a:solidFill>
            <a:prstDash val="solid"/>
            <a:headEnd type="none" w="sm" len="sm"/>
            <a:tailEnd type="none" w="sm" len="sm"/>
          </a:ln>
        </p:spPr>
      </p:sp>
      <p:sp>
        <p:nvSpPr>
          <p:cNvPr id="3" name="AutoShape 3"/>
          <p:cNvSpPr/>
          <p:nvPr/>
        </p:nvSpPr>
        <p:spPr>
          <a:xfrm>
            <a:off x="822960" y="9477375"/>
            <a:ext cx="16550640" cy="0"/>
          </a:xfrm>
          <a:prstGeom prst="line">
            <a:avLst/>
          </a:prstGeom>
          <a:ln w="95250" cap="flat">
            <a:solidFill>
              <a:srgbClr val="72B724"/>
            </a:solidFill>
            <a:prstDash val="solid"/>
            <a:headEnd type="none" w="sm" len="sm"/>
            <a:tailEnd type="none" w="sm" len="sm"/>
          </a:ln>
        </p:spPr>
      </p:sp>
      <p:grpSp>
        <p:nvGrpSpPr>
          <p:cNvPr id="4" name="Group 4"/>
          <p:cNvGrpSpPr/>
          <p:nvPr/>
        </p:nvGrpSpPr>
        <p:grpSpPr>
          <a:xfrm>
            <a:off x="9548674" y="1714500"/>
            <a:ext cx="7824926" cy="7178955"/>
            <a:chOff x="0" y="0"/>
            <a:chExt cx="1391098" cy="1276259"/>
          </a:xfrm>
        </p:grpSpPr>
        <p:sp>
          <p:nvSpPr>
            <p:cNvPr id="5" name="Freeform 5"/>
            <p:cNvSpPr/>
            <p:nvPr/>
          </p:nvSpPr>
          <p:spPr>
            <a:xfrm>
              <a:off x="0" y="0"/>
              <a:ext cx="1391098" cy="1276259"/>
            </a:xfrm>
            <a:custGeom>
              <a:avLst/>
              <a:gdLst/>
              <a:ahLst/>
              <a:cxnLst/>
              <a:rect l="l" t="t" r="r" b="b"/>
              <a:pathLst>
                <a:path w="1391098" h="1276259">
                  <a:moveTo>
                    <a:pt x="0" y="0"/>
                  </a:moveTo>
                  <a:lnTo>
                    <a:pt x="1391098" y="0"/>
                  </a:lnTo>
                  <a:lnTo>
                    <a:pt x="1391098" y="1276259"/>
                  </a:lnTo>
                  <a:lnTo>
                    <a:pt x="0" y="1276259"/>
                  </a:lnTo>
                  <a:close/>
                </a:path>
              </a:pathLst>
            </a:custGeom>
            <a:blipFill>
              <a:blip r:embed="rId2" cstate="print"/>
              <a:stretch>
                <a:fillRect l="-18808" r="-18808"/>
              </a:stretch>
            </a:blipFill>
          </p:spPr>
        </p:sp>
      </p:grpSp>
      <p:grpSp>
        <p:nvGrpSpPr>
          <p:cNvPr id="6" name="Group 6"/>
          <p:cNvGrpSpPr/>
          <p:nvPr/>
        </p:nvGrpSpPr>
        <p:grpSpPr>
          <a:xfrm>
            <a:off x="914400" y="2220151"/>
            <a:ext cx="1279208" cy="1279208"/>
            <a:chOff x="0" y="0"/>
            <a:chExt cx="336911" cy="336911"/>
          </a:xfrm>
        </p:grpSpPr>
        <p:sp>
          <p:nvSpPr>
            <p:cNvPr id="7" name="Freeform 7"/>
            <p:cNvSpPr/>
            <p:nvPr/>
          </p:nvSpPr>
          <p:spPr>
            <a:xfrm>
              <a:off x="0" y="0"/>
              <a:ext cx="336911" cy="336911"/>
            </a:xfrm>
            <a:custGeom>
              <a:avLst/>
              <a:gdLst/>
              <a:ahLst/>
              <a:cxnLst/>
              <a:rect l="l" t="t" r="r" b="b"/>
              <a:pathLst>
                <a:path w="336911" h="336911">
                  <a:moveTo>
                    <a:pt x="0" y="0"/>
                  </a:moveTo>
                  <a:lnTo>
                    <a:pt x="336911" y="0"/>
                  </a:lnTo>
                  <a:lnTo>
                    <a:pt x="336911" y="336911"/>
                  </a:lnTo>
                  <a:lnTo>
                    <a:pt x="0" y="336911"/>
                  </a:lnTo>
                  <a:close/>
                </a:path>
              </a:pathLst>
            </a:custGeom>
            <a:solidFill>
              <a:srgbClr val="FA8803"/>
            </a:solidFill>
          </p:spPr>
        </p:sp>
        <p:sp>
          <p:nvSpPr>
            <p:cNvPr id="8" name="TextBox 8"/>
            <p:cNvSpPr txBox="1"/>
            <p:nvPr/>
          </p:nvSpPr>
          <p:spPr>
            <a:xfrm>
              <a:off x="0" y="-38100"/>
              <a:ext cx="336911" cy="375011"/>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828800" y="2053853"/>
            <a:ext cx="1611804" cy="1611804"/>
          </a:xfrm>
          <a:custGeom>
            <a:avLst/>
            <a:gdLst/>
            <a:ahLst/>
            <a:cxnLst/>
            <a:rect l="l" t="t" r="r" b="b"/>
            <a:pathLst>
              <a:path w="1611804" h="1611804">
                <a:moveTo>
                  <a:pt x="0" y="0"/>
                </a:moveTo>
                <a:lnTo>
                  <a:pt x="1611804" y="0"/>
                </a:lnTo>
                <a:lnTo>
                  <a:pt x="1611804" y="1611804"/>
                </a:lnTo>
                <a:lnTo>
                  <a:pt x="0" y="1611804"/>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10" name="TextBox 10"/>
          <p:cNvSpPr txBox="1"/>
          <p:nvPr/>
        </p:nvSpPr>
        <p:spPr>
          <a:xfrm>
            <a:off x="926195" y="4184841"/>
            <a:ext cx="8622479" cy="2271394"/>
          </a:xfrm>
          <a:prstGeom prst="rect">
            <a:avLst/>
          </a:prstGeom>
        </p:spPr>
        <p:txBody>
          <a:bodyPr lIns="0" tIns="0" rIns="0" bIns="0" rtlCol="0" anchor="t">
            <a:spAutoFit/>
          </a:bodyPr>
          <a:lstStyle/>
          <a:p>
            <a:pPr algn="l">
              <a:lnSpc>
                <a:spcPts val="8799"/>
              </a:lnSpc>
            </a:pPr>
            <a:r>
              <a:rPr lang="en-US" sz="8799" b="1">
                <a:solidFill>
                  <a:srgbClr val="379436"/>
                </a:solidFill>
                <a:latin typeface="Montserrat Bold"/>
                <a:ea typeface="Montserrat Bold"/>
                <a:cs typeface="Montserrat Bold"/>
                <a:sym typeface="Montserrat Bold"/>
              </a:rPr>
              <a:t>Any Questions?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429750"/>
            <a:ext cx="18288000" cy="857250"/>
            <a:chOff x="0" y="0"/>
            <a:chExt cx="4816593" cy="225778"/>
          </a:xfrm>
        </p:grpSpPr>
        <p:sp>
          <p:nvSpPr>
            <p:cNvPr id="3" name="Freeform 3"/>
            <p:cNvSpPr/>
            <p:nvPr/>
          </p:nvSpPr>
          <p:spPr>
            <a:xfrm>
              <a:off x="0" y="0"/>
              <a:ext cx="4816592" cy="225778"/>
            </a:xfrm>
            <a:custGeom>
              <a:avLst/>
              <a:gdLst/>
              <a:ahLst/>
              <a:cxnLst/>
              <a:rect l="l" t="t" r="r" b="b"/>
              <a:pathLst>
                <a:path w="4816592" h="225778">
                  <a:moveTo>
                    <a:pt x="0" y="0"/>
                  </a:moveTo>
                  <a:lnTo>
                    <a:pt x="4816592" y="0"/>
                  </a:lnTo>
                  <a:lnTo>
                    <a:pt x="4816592" y="225778"/>
                  </a:lnTo>
                  <a:lnTo>
                    <a:pt x="0" y="225778"/>
                  </a:lnTo>
                  <a:close/>
                </a:path>
              </a:pathLst>
            </a:custGeom>
            <a:solidFill>
              <a:srgbClr val="72B724"/>
            </a:solidFill>
          </p:spPr>
        </p:sp>
        <p:sp>
          <p:nvSpPr>
            <p:cNvPr id="4" name="TextBox 4"/>
            <p:cNvSpPr txBox="1"/>
            <p:nvPr/>
          </p:nvSpPr>
          <p:spPr>
            <a:xfrm>
              <a:off x="0" y="-38100"/>
              <a:ext cx="4816593" cy="26387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305318" y="1280744"/>
            <a:ext cx="10239482" cy="1795831"/>
          </a:xfrm>
          <a:prstGeom prst="rect">
            <a:avLst/>
          </a:prstGeom>
        </p:spPr>
        <p:txBody>
          <a:bodyPr lIns="0" tIns="0" rIns="0" bIns="0" rtlCol="0" anchor="t">
            <a:spAutoFit/>
          </a:bodyPr>
          <a:lstStyle/>
          <a:p>
            <a:pPr algn="r">
              <a:lnSpc>
                <a:spcPts val="13814"/>
              </a:lnSpc>
            </a:pPr>
            <a:r>
              <a:rPr lang="en-US" sz="12558" b="1">
                <a:solidFill>
                  <a:srgbClr val="379436"/>
                </a:solidFill>
                <a:latin typeface="Montserrat Bold"/>
                <a:ea typeface="Montserrat Bold"/>
                <a:cs typeface="Montserrat Bold"/>
                <a:sym typeface="Montserrat Bold"/>
              </a:rPr>
              <a:t>THANK YOU</a:t>
            </a:r>
          </a:p>
        </p:txBody>
      </p:sp>
      <p:grpSp>
        <p:nvGrpSpPr>
          <p:cNvPr id="6" name="Group 6"/>
          <p:cNvGrpSpPr/>
          <p:nvPr/>
        </p:nvGrpSpPr>
        <p:grpSpPr>
          <a:xfrm>
            <a:off x="0" y="5145722"/>
            <a:ext cx="18288000" cy="4284028"/>
            <a:chOff x="0" y="0"/>
            <a:chExt cx="3251200" cy="761605"/>
          </a:xfrm>
        </p:grpSpPr>
        <p:sp>
          <p:nvSpPr>
            <p:cNvPr id="7" name="Freeform 7"/>
            <p:cNvSpPr/>
            <p:nvPr/>
          </p:nvSpPr>
          <p:spPr>
            <a:xfrm>
              <a:off x="0" y="0"/>
              <a:ext cx="3251200" cy="761605"/>
            </a:xfrm>
            <a:custGeom>
              <a:avLst/>
              <a:gdLst/>
              <a:ahLst/>
              <a:cxnLst/>
              <a:rect l="l" t="t" r="r" b="b"/>
              <a:pathLst>
                <a:path w="3251200" h="761605">
                  <a:moveTo>
                    <a:pt x="0" y="0"/>
                  </a:moveTo>
                  <a:lnTo>
                    <a:pt x="3251200" y="0"/>
                  </a:lnTo>
                  <a:lnTo>
                    <a:pt x="3251200" y="761605"/>
                  </a:lnTo>
                  <a:lnTo>
                    <a:pt x="0" y="761605"/>
                  </a:lnTo>
                  <a:close/>
                </a:path>
              </a:pathLst>
            </a:custGeom>
            <a:blipFill>
              <a:blip r:embed="rId2" cstate="print"/>
              <a:stretch>
                <a:fillRect t="-92296" b="-92295"/>
              </a:stretch>
            </a:blipFill>
          </p:spPr>
        </p:sp>
      </p:grpSp>
      <p:sp>
        <p:nvSpPr>
          <p:cNvPr id="8" name="AutoShape 8"/>
          <p:cNvSpPr/>
          <p:nvPr/>
        </p:nvSpPr>
        <p:spPr>
          <a:xfrm flipV="1">
            <a:off x="5486400" y="3381375"/>
            <a:ext cx="10058400" cy="0"/>
          </a:xfrm>
          <a:prstGeom prst="line">
            <a:avLst/>
          </a:prstGeom>
          <a:ln w="95250" cap="flat">
            <a:solidFill>
              <a:srgbClr val="FA8803"/>
            </a:solidFill>
            <a:prstDash val="solid"/>
            <a:headEnd type="none" w="sm" len="sm"/>
            <a:tailEnd type="none" w="sm" len="sm"/>
          </a:ln>
        </p:spPr>
      </p:sp>
      <p:sp>
        <p:nvSpPr>
          <p:cNvPr id="9" name="Freeform 9"/>
          <p:cNvSpPr/>
          <p:nvPr/>
        </p:nvSpPr>
        <p:spPr>
          <a:xfrm>
            <a:off x="914400" y="1028700"/>
            <a:ext cx="3257550" cy="3257550"/>
          </a:xfrm>
          <a:custGeom>
            <a:avLst/>
            <a:gdLst/>
            <a:ahLst/>
            <a:cxnLst/>
            <a:rect l="l" t="t" r="r" b="b"/>
            <a:pathLst>
              <a:path w="3257550" h="3257550">
                <a:moveTo>
                  <a:pt x="0" y="0"/>
                </a:moveTo>
                <a:lnTo>
                  <a:pt x="3257550" y="0"/>
                </a:lnTo>
                <a:lnTo>
                  <a:pt x="3257550" y="3257550"/>
                </a:lnTo>
                <a:lnTo>
                  <a:pt x="0" y="325755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8803"/>
        </a:solidFill>
        <a:effectLst/>
      </p:bgPr>
    </p:bg>
    <p:spTree>
      <p:nvGrpSpPr>
        <p:cNvPr id="1" name=""/>
        <p:cNvGrpSpPr/>
        <p:nvPr/>
      </p:nvGrpSpPr>
      <p:grpSpPr>
        <a:xfrm>
          <a:off x="0" y="0"/>
          <a:ext cx="0" cy="0"/>
          <a:chOff x="0" y="0"/>
          <a:chExt cx="0" cy="0"/>
        </a:xfrm>
      </p:grpSpPr>
      <p:grpSp>
        <p:nvGrpSpPr>
          <p:cNvPr id="2" name="Group 2"/>
          <p:cNvGrpSpPr/>
          <p:nvPr/>
        </p:nvGrpSpPr>
        <p:grpSpPr>
          <a:xfrm>
            <a:off x="12801600" y="0"/>
            <a:ext cx="5486400" cy="10287000"/>
            <a:chOff x="0" y="0"/>
            <a:chExt cx="975360" cy="1828800"/>
          </a:xfrm>
        </p:grpSpPr>
        <p:sp>
          <p:nvSpPr>
            <p:cNvPr id="3" name="Freeform 3"/>
            <p:cNvSpPr/>
            <p:nvPr/>
          </p:nvSpPr>
          <p:spPr>
            <a:xfrm>
              <a:off x="0" y="0"/>
              <a:ext cx="975360" cy="1828800"/>
            </a:xfrm>
            <a:custGeom>
              <a:avLst/>
              <a:gdLst/>
              <a:ahLst/>
              <a:cxnLst/>
              <a:rect l="l" t="t" r="r" b="b"/>
              <a:pathLst>
                <a:path w="975360" h="1828800">
                  <a:moveTo>
                    <a:pt x="0" y="0"/>
                  </a:moveTo>
                  <a:lnTo>
                    <a:pt x="975360" y="0"/>
                  </a:lnTo>
                  <a:lnTo>
                    <a:pt x="975360" y="1828800"/>
                  </a:lnTo>
                  <a:lnTo>
                    <a:pt x="0" y="1828800"/>
                  </a:lnTo>
                  <a:close/>
                </a:path>
              </a:pathLst>
            </a:custGeom>
            <a:blipFill>
              <a:blip r:embed="rId2" cstate="print"/>
              <a:stretch>
                <a:fillRect l="-64171" r="-116727"/>
              </a:stretch>
            </a:blipFill>
          </p:spPr>
        </p:sp>
      </p:grpSp>
      <p:grpSp>
        <p:nvGrpSpPr>
          <p:cNvPr id="4" name="Group 4"/>
          <p:cNvGrpSpPr/>
          <p:nvPr/>
        </p:nvGrpSpPr>
        <p:grpSpPr>
          <a:xfrm>
            <a:off x="0" y="3148012"/>
            <a:ext cx="6327728" cy="546735"/>
            <a:chOff x="0" y="0"/>
            <a:chExt cx="1666562" cy="143996"/>
          </a:xfrm>
        </p:grpSpPr>
        <p:sp>
          <p:nvSpPr>
            <p:cNvPr id="5" name="Freeform 5"/>
            <p:cNvSpPr/>
            <p:nvPr/>
          </p:nvSpPr>
          <p:spPr>
            <a:xfrm>
              <a:off x="0" y="0"/>
              <a:ext cx="1666562" cy="143996"/>
            </a:xfrm>
            <a:custGeom>
              <a:avLst/>
              <a:gdLst/>
              <a:ahLst/>
              <a:cxnLst/>
              <a:rect l="l" t="t" r="r" b="b"/>
              <a:pathLst>
                <a:path w="1666562" h="143996">
                  <a:moveTo>
                    <a:pt x="0" y="0"/>
                  </a:moveTo>
                  <a:lnTo>
                    <a:pt x="1666562" y="0"/>
                  </a:lnTo>
                  <a:lnTo>
                    <a:pt x="1666562" y="143996"/>
                  </a:lnTo>
                  <a:lnTo>
                    <a:pt x="0" y="143996"/>
                  </a:lnTo>
                  <a:close/>
                </a:path>
              </a:pathLst>
            </a:custGeom>
            <a:solidFill>
              <a:srgbClr val="379436"/>
            </a:solidFill>
          </p:spPr>
        </p:sp>
        <p:sp>
          <p:nvSpPr>
            <p:cNvPr id="6" name="TextBox 6"/>
            <p:cNvSpPr txBox="1"/>
            <p:nvPr/>
          </p:nvSpPr>
          <p:spPr>
            <a:xfrm>
              <a:off x="0" y="-38100"/>
              <a:ext cx="1666562" cy="182096"/>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838387" y="2039302"/>
            <a:ext cx="11405441" cy="1108711"/>
          </a:xfrm>
          <a:prstGeom prst="rect">
            <a:avLst/>
          </a:prstGeom>
        </p:spPr>
        <p:txBody>
          <a:bodyPr lIns="0" tIns="0" rIns="0" bIns="0" rtlCol="0" anchor="t">
            <a:spAutoFit/>
          </a:bodyPr>
          <a:lstStyle/>
          <a:p>
            <a:pPr algn="l">
              <a:lnSpc>
                <a:spcPts val="8580"/>
              </a:lnSpc>
            </a:pPr>
            <a:r>
              <a:rPr lang="en-US" sz="7800" b="1">
                <a:solidFill>
                  <a:srgbClr val="FFFFFF"/>
                </a:solidFill>
                <a:latin typeface="Montserrat Bold"/>
                <a:ea typeface="Montserrat Bold"/>
                <a:cs typeface="Montserrat Bold"/>
                <a:sym typeface="Montserrat Bold"/>
              </a:rPr>
              <a:t>CASE STUDY</a:t>
            </a:r>
          </a:p>
        </p:txBody>
      </p:sp>
      <p:sp>
        <p:nvSpPr>
          <p:cNvPr id="8" name="TextBox 8"/>
          <p:cNvSpPr txBox="1"/>
          <p:nvPr/>
        </p:nvSpPr>
        <p:spPr>
          <a:xfrm>
            <a:off x="0" y="3609022"/>
            <a:ext cx="12801600" cy="6266743"/>
          </a:xfrm>
          <a:prstGeom prst="rect">
            <a:avLst/>
          </a:prstGeom>
        </p:spPr>
        <p:txBody>
          <a:bodyPr lIns="0" tIns="0" rIns="0" bIns="0" rtlCol="0" anchor="t">
            <a:spAutoFit/>
          </a:bodyPr>
          <a:lstStyle/>
          <a:p>
            <a:pPr marL="958353" lvl="1" indent="-479176" algn="l">
              <a:lnSpc>
                <a:spcPts val="6214"/>
              </a:lnSpc>
              <a:buFont typeface="Arial"/>
              <a:buChar char="•"/>
            </a:pPr>
            <a:r>
              <a:rPr lang="en-US" sz="4438" b="1">
                <a:solidFill>
                  <a:srgbClr val="FFFFFF"/>
                </a:solidFill>
                <a:latin typeface="Montserrat Bold"/>
                <a:ea typeface="Montserrat Bold"/>
                <a:cs typeface="Montserrat Bold"/>
                <a:sym typeface="Montserrat Bold"/>
              </a:rPr>
              <a:t>This case study aims to use historical Walmart weekly store sales gotten from Kaggle website and economic indicators to forecast future sales, comparison of sales during holiday and non-holiday  periods for forecast, and also compare sales revenues between stores to adopt strategies in future.</a:t>
            </a:r>
          </a:p>
        </p:txBody>
      </p:sp>
      <p:sp>
        <p:nvSpPr>
          <p:cNvPr id="9" name="Freeform 9"/>
          <p:cNvSpPr/>
          <p:nvPr/>
        </p:nvSpPr>
        <p:spPr>
          <a:xfrm>
            <a:off x="1028700" y="1028700"/>
            <a:ext cx="564089" cy="564089"/>
          </a:xfrm>
          <a:custGeom>
            <a:avLst/>
            <a:gdLst/>
            <a:ahLst/>
            <a:cxnLst/>
            <a:rect l="l" t="t" r="r" b="b"/>
            <a:pathLst>
              <a:path w="564089" h="564089">
                <a:moveTo>
                  <a:pt x="0" y="0"/>
                </a:moveTo>
                <a:lnTo>
                  <a:pt x="564089" y="0"/>
                </a:lnTo>
                <a:lnTo>
                  <a:pt x="564089" y="564089"/>
                </a:lnTo>
                <a:lnTo>
                  <a:pt x="0" y="564089"/>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10" name="TextBox 10"/>
          <p:cNvSpPr txBox="1"/>
          <p:nvPr/>
        </p:nvSpPr>
        <p:spPr>
          <a:xfrm>
            <a:off x="1911288" y="1221347"/>
            <a:ext cx="2842862" cy="355992"/>
          </a:xfrm>
          <a:prstGeom prst="rect">
            <a:avLst/>
          </a:prstGeom>
        </p:spPr>
        <p:txBody>
          <a:bodyPr lIns="0" tIns="0" rIns="0" bIns="0" rtlCol="0" anchor="t">
            <a:spAutoFit/>
          </a:bodyPr>
          <a:lstStyle/>
          <a:p>
            <a:pPr algn="l">
              <a:lnSpc>
                <a:spcPts val="2953"/>
              </a:lnSpc>
              <a:spcBef>
                <a:spcPct val="0"/>
              </a:spcBef>
            </a:pPr>
            <a:r>
              <a:rPr lang="en-US" sz="2109" b="1">
                <a:solidFill>
                  <a:srgbClr val="FFFFFF"/>
                </a:solidFill>
                <a:latin typeface="Montserrat Bold"/>
                <a:ea typeface="Montserrat Bold"/>
                <a:cs typeface="Montserrat Bold"/>
                <a:sym typeface="Montserrat Bold"/>
              </a:rPr>
              <a:t>Walmart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88537" y="2243456"/>
            <a:ext cx="11887200" cy="0"/>
          </a:xfrm>
          <a:prstGeom prst="line">
            <a:avLst/>
          </a:prstGeom>
          <a:ln w="95250" cap="flat">
            <a:solidFill>
              <a:srgbClr val="72B724"/>
            </a:solidFill>
            <a:prstDash val="solid"/>
            <a:headEnd type="none" w="sm" len="sm"/>
            <a:tailEnd type="none" w="sm" len="sm"/>
          </a:ln>
        </p:spPr>
      </p:sp>
      <p:grpSp>
        <p:nvGrpSpPr>
          <p:cNvPr id="3" name="Group 3"/>
          <p:cNvGrpSpPr/>
          <p:nvPr/>
        </p:nvGrpSpPr>
        <p:grpSpPr>
          <a:xfrm>
            <a:off x="14340056" y="1526540"/>
            <a:ext cx="3777186" cy="8336029"/>
            <a:chOff x="0" y="0"/>
            <a:chExt cx="585185" cy="1291469"/>
          </a:xfrm>
        </p:grpSpPr>
        <p:sp>
          <p:nvSpPr>
            <p:cNvPr id="4" name="Freeform 4"/>
            <p:cNvSpPr/>
            <p:nvPr/>
          </p:nvSpPr>
          <p:spPr>
            <a:xfrm>
              <a:off x="0" y="0"/>
              <a:ext cx="585185" cy="1291469"/>
            </a:xfrm>
            <a:custGeom>
              <a:avLst/>
              <a:gdLst/>
              <a:ahLst/>
              <a:cxnLst/>
              <a:rect l="l" t="t" r="r" b="b"/>
              <a:pathLst>
                <a:path w="585185" h="1291469">
                  <a:moveTo>
                    <a:pt x="0" y="0"/>
                  </a:moveTo>
                  <a:lnTo>
                    <a:pt x="585185" y="0"/>
                  </a:lnTo>
                  <a:lnTo>
                    <a:pt x="585185" y="1291469"/>
                  </a:lnTo>
                  <a:lnTo>
                    <a:pt x="0" y="1291469"/>
                  </a:lnTo>
                  <a:close/>
                </a:path>
              </a:pathLst>
            </a:custGeom>
            <a:blipFill>
              <a:blip r:embed="rId2" cstate="print"/>
              <a:stretch>
                <a:fillRect l="-115313" r="-115313"/>
              </a:stretch>
            </a:blipFill>
          </p:spPr>
        </p:sp>
      </p:grpSp>
      <p:grpSp>
        <p:nvGrpSpPr>
          <p:cNvPr id="5" name="Group 5"/>
          <p:cNvGrpSpPr/>
          <p:nvPr/>
        </p:nvGrpSpPr>
        <p:grpSpPr>
          <a:xfrm>
            <a:off x="13248941" y="1526540"/>
            <a:ext cx="914400" cy="857250"/>
            <a:chOff x="0" y="0"/>
            <a:chExt cx="240830" cy="225778"/>
          </a:xfrm>
        </p:grpSpPr>
        <p:sp>
          <p:nvSpPr>
            <p:cNvPr id="6" name="Freeform 6"/>
            <p:cNvSpPr/>
            <p:nvPr/>
          </p:nvSpPr>
          <p:spPr>
            <a:xfrm>
              <a:off x="0" y="0"/>
              <a:ext cx="240830" cy="225778"/>
            </a:xfrm>
            <a:custGeom>
              <a:avLst/>
              <a:gdLst/>
              <a:ahLst/>
              <a:cxnLst/>
              <a:rect l="l" t="t" r="r" b="b"/>
              <a:pathLst>
                <a:path w="240830" h="225778">
                  <a:moveTo>
                    <a:pt x="0" y="0"/>
                  </a:moveTo>
                  <a:lnTo>
                    <a:pt x="240830" y="0"/>
                  </a:lnTo>
                  <a:lnTo>
                    <a:pt x="240830" y="225778"/>
                  </a:lnTo>
                  <a:lnTo>
                    <a:pt x="0" y="225778"/>
                  </a:lnTo>
                  <a:close/>
                </a:path>
              </a:pathLst>
            </a:custGeom>
            <a:solidFill>
              <a:srgbClr val="72B724"/>
            </a:solidFill>
          </p:spPr>
        </p:sp>
        <p:sp>
          <p:nvSpPr>
            <p:cNvPr id="7" name="TextBox 7"/>
            <p:cNvSpPr txBox="1"/>
            <p:nvPr/>
          </p:nvSpPr>
          <p:spPr>
            <a:xfrm>
              <a:off x="0" y="-38100"/>
              <a:ext cx="240830" cy="26387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914400" y="695325"/>
            <a:ext cx="12125548" cy="1500506"/>
          </a:xfrm>
          <a:prstGeom prst="rect">
            <a:avLst/>
          </a:prstGeom>
        </p:spPr>
        <p:txBody>
          <a:bodyPr lIns="0" tIns="0" rIns="0" bIns="0" rtlCol="0" anchor="t">
            <a:spAutoFit/>
          </a:bodyPr>
          <a:lstStyle/>
          <a:p>
            <a:pPr algn="l">
              <a:lnSpc>
                <a:spcPts val="12319"/>
              </a:lnSpc>
            </a:pPr>
            <a:r>
              <a:rPr lang="en-US" sz="8799" b="1">
                <a:solidFill>
                  <a:srgbClr val="379436"/>
                </a:solidFill>
                <a:latin typeface="Montserrat Bold"/>
                <a:ea typeface="Montserrat Bold"/>
                <a:cs typeface="Montserrat Bold"/>
                <a:sym typeface="Montserrat Bold"/>
              </a:rPr>
              <a:t>INTRODUCTION</a:t>
            </a:r>
          </a:p>
        </p:txBody>
      </p:sp>
      <p:sp>
        <p:nvSpPr>
          <p:cNvPr id="9" name="TextBox 9"/>
          <p:cNvSpPr txBox="1"/>
          <p:nvPr/>
        </p:nvSpPr>
        <p:spPr>
          <a:xfrm>
            <a:off x="0" y="2728352"/>
            <a:ext cx="14163341" cy="6787183"/>
          </a:xfrm>
          <a:prstGeom prst="rect">
            <a:avLst/>
          </a:prstGeom>
        </p:spPr>
        <p:txBody>
          <a:bodyPr lIns="0" tIns="0" rIns="0" bIns="0" rtlCol="0" anchor="t">
            <a:spAutoFit/>
          </a:bodyPr>
          <a:lstStyle/>
          <a:p>
            <a:pPr marL="727264" lvl="1" indent="-363632" algn="l">
              <a:lnSpc>
                <a:spcPts val="5389"/>
              </a:lnSpc>
              <a:buFont typeface="Arial"/>
              <a:buChar char="•"/>
            </a:pPr>
            <a:r>
              <a:rPr lang="en-US" sz="3368">
                <a:solidFill>
                  <a:srgbClr val="000000"/>
                </a:solidFill>
                <a:latin typeface="Montserrat"/>
                <a:ea typeface="Montserrat"/>
                <a:cs typeface="Montserrat"/>
                <a:sym typeface="Montserrat"/>
              </a:rPr>
              <a:t>Walmart is a large retail chain with multiple stores across the U.S and Canada with the dataset focusing on 45 U.S stores in different regions.</a:t>
            </a:r>
          </a:p>
          <a:p>
            <a:pPr marL="727264" lvl="1" indent="-363632" algn="l">
              <a:lnSpc>
                <a:spcPts val="5389"/>
              </a:lnSpc>
              <a:buFont typeface="Arial"/>
              <a:buChar char="•"/>
            </a:pPr>
            <a:r>
              <a:rPr lang="en-US" sz="3368">
                <a:solidFill>
                  <a:srgbClr val="000000"/>
                </a:solidFill>
                <a:latin typeface="Montserrat"/>
                <a:ea typeface="Montserrat"/>
                <a:cs typeface="Montserrat"/>
                <a:sym typeface="Montserrat"/>
              </a:rPr>
              <a:t>Each store records weekly sales and also contextual factors such as holiday weeks, temperature, fuel prices, CPI (Consumer Price Index), and unemployment.</a:t>
            </a:r>
          </a:p>
          <a:p>
            <a:pPr marL="727264" lvl="1" indent="-363632" algn="l">
              <a:lnSpc>
                <a:spcPts val="5389"/>
              </a:lnSpc>
              <a:buFont typeface="Arial"/>
              <a:buChar char="•"/>
            </a:pPr>
            <a:r>
              <a:rPr lang="en-US" sz="3368">
                <a:solidFill>
                  <a:srgbClr val="000000"/>
                </a:solidFill>
                <a:latin typeface="Montserrat"/>
                <a:ea typeface="Montserrat"/>
                <a:cs typeface="Montserrat"/>
                <a:sym typeface="Montserrat"/>
              </a:rPr>
              <a:t>Management needs accurate and actionable insights to forecast future sales in these stores, identify weeks with high-sales weeks in advance, and quantify the impact of holiday periods. </a:t>
            </a:r>
          </a:p>
        </p:txBody>
      </p:sp>
      <p:sp>
        <p:nvSpPr>
          <p:cNvPr id="10" name="Freeform 10"/>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sp>
        <p:nvSpPr>
          <p:cNvPr id="11" name="TextBox 11"/>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00293" y="3521898"/>
            <a:ext cx="4515594" cy="4286250"/>
            <a:chOff x="0" y="0"/>
            <a:chExt cx="699584" cy="664052"/>
          </a:xfrm>
        </p:grpSpPr>
        <p:sp>
          <p:nvSpPr>
            <p:cNvPr id="3" name="Freeform 3"/>
            <p:cNvSpPr/>
            <p:nvPr/>
          </p:nvSpPr>
          <p:spPr>
            <a:xfrm>
              <a:off x="0" y="0"/>
              <a:ext cx="699584" cy="664052"/>
            </a:xfrm>
            <a:custGeom>
              <a:avLst/>
              <a:gdLst/>
              <a:ahLst/>
              <a:cxnLst/>
              <a:rect l="l" t="t" r="r" b="b"/>
              <a:pathLst>
                <a:path w="699584" h="664052">
                  <a:moveTo>
                    <a:pt x="0" y="0"/>
                  </a:moveTo>
                  <a:lnTo>
                    <a:pt x="699584" y="0"/>
                  </a:lnTo>
                  <a:lnTo>
                    <a:pt x="699584" y="664052"/>
                  </a:lnTo>
                  <a:lnTo>
                    <a:pt x="0" y="664052"/>
                  </a:lnTo>
                  <a:close/>
                </a:path>
              </a:pathLst>
            </a:custGeom>
            <a:blipFill>
              <a:blip r:embed="rId2" cstate="print"/>
              <a:stretch>
                <a:fillRect l="-21168" r="-21168"/>
              </a:stretch>
            </a:blipFill>
          </p:spPr>
        </p:sp>
      </p:grpSp>
      <p:grpSp>
        <p:nvGrpSpPr>
          <p:cNvPr id="4" name="Group 4"/>
          <p:cNvGrpSpPr/>
          <p:nvPr/>
        </p:nvGrpSpPr>
        <p:grpSpPr>
          <a:xfrm>
            <a:off x="13741266" y="8027753"/>
            <a:ext cx="1504192" cy="2259247"/>
            <a:chOff x="0" y="0"/>
            <a:chExt cx="396166" cy="595028"/>
          </a:xfrm>
        </p:grpSpPr>
        <p:sp>
          <p:nvSpPr>
            <p:cNvPr id="5" name="Freeform 5"/>
            <p:cNvSpPr/>
            <p:nvPr/>
          </p:nvSpPr>
          <p:spPr>
            <a:xfrm>
              <a:off x="0" y="0"/>
              <a:ext cx="396166" cy="595028"/>
            </a:xfrm>
            <a:custGeom>
              <a:avLst/>
              <a:gdLst/>
              <a:ahLst/>
              <a:cxnLst/>
              <a:rect l="l" t="t" r="r" b="b"/>
              <a:pathLst>
                <a:path w="396166" h="595028">
                  <a:moveTo>
                    <a:pt x="0" y="0"/>
                  </a:moveTo>
                  <a:lnTo>
                    <a:pt x="396166" y="0"/>
                  </a:lnTo>
                  <a:lnTo>
                    <a:pt x="396166" y="595028"/>
                  </a:lnTo>
                  <a:lnTo>
                    <a:pt x="0" y="595028"/>
                  </a:lnTo>
                  <a:close/>
                </a:path>
              </a:pathLst>
            </a:custGeom>
            <a:solidFill>
              <a:srgbClr val="379436"/>
            </a:solidFill>
          </p:spPr>
        </p:sp>
        <p:sp>
          <p:nvSpPr>
            <p:cNvPr id="6" name="TextBox 6"/>
            <p:cNvSpPr txBox="1"/>
            <p:nvPr/>
          </p:nvSpPr>
          <p:spPr>
            <a:xfrm>
              <a:off x="0" y="-38100"/>
              <a:ext cx="396166" cy="63312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869408" y="0"/>
            <a:ext cx="1504192" cy="3000375"/>
            <a:chOff x="0" y="0"/>
            <a:chExt cx="396166" cy="790222"/>
          </a:xfrm>
        </p:grpSpPr>
        <p:sp>
          <p:nvSpPr>
            <p:cNvPr id="8" name="Freeform 8"/>
            <p:cNvSpPr/>
            <p:nvPr/>
          </p:nvSpPr>
          <p:spPr>
            <a:xfrm>
              <a:off x="0" y="0"/>
              <a:ext cx="396166" cy="790222"/>
            </a:xfrm>
            <a:custGeom>
              <a:avLst/>
              <a:gdLst/>
              <a:ahLst/>
              <a:cxnLst/>
              <a:rect l="l" t="t" r="r" b="b"/>
              <a:pathLst>
                <a:path w="396166" h="790222">
                  <a:moveTo>
                    <a:pt x="0" y="0"/>
                  </a:moveTo>
                  <a:lnTo>
                    <a:pt x="396166" y="0"/>
                  </a:lnTo>
                  <a:lnTo>
                    <a:pt x="396166" y="790222"/>
                  </a:lnTo>
                  <a:lnTo>
                    <a:pt x="0" y="790222"/>
                  </a:lnTo>
                  <a:close/>
                </a:path>
              </a:pathLst>
            </a:custGeom>
            <a:solidFill>
              <a:srgbClr val="FA8803"/>
            </a:solidFill>
          </p:spPr>
        </p:sp>
        <p:sp>
          <p:nvSpPr>
            <p:cNvPr id="9" name="TextBox 9"/>
            <p:cNvSpPr txBox="1"/>
            <p:nvPr/>
          </p:nvSpPr>
          <p:spPr>
            <a:xfrm>
              <a:off x="0" y="-38100"/>
              <a:ext cx="396166" cy="828322"/>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flipV="1">
            <a:off x="534337" y="2349826"/>
            <a:ext cx="12906126" cy="0"/>
          </a:xfrm>
          <a:prstGeom prst="line">
            <a:avLst/>
          </a:prstGeom>
          <a:ln w="95250" cap="flat">
            <a:solidFill>
              <a:srgbClr val="72B724"/>
            </a:solidFill>
            <a:prstDash val="solid"/>
            <a:headEnd type="none" w="sm" len="sm"/>
            <a:tailEnd type="none" w="sm" len="sm"/>
          </a:ln>
        </p:spPr>
      </p:sp>
      <p:graphicFrame>
        <p:nvGraphicFramePr>
          <p:cNvPr id="11" name="Table 11"/>
          <p:cNvGraphicFramePr>
            <a:graphicFrameLocks noGrp="1"/>
          </p:cNvGraphicFramePr>
          <p:nvPr/>
        </p:nvGraphicFramePr>
        <p:xfrm>
          <a:off x="286029" y="2530173"/>
          <a:ext cx="13236901" cy="7756827"/>
        </p:xfrm>
        <a:graphic>
          <a:graphicData uri="http://schemas.openxmlformats.org/drawingml/2006/table">
            <a:tbl>
              <a:tblPr/>
              <a:tblGrid>
                <a:gridCol w="4978883"/>
                <a:gridCol w="8258018"/>
              </a:tblGrid>
              <a:tr h="2097830">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What business challenge is being faced by the business?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Business is facing challenges of unforseen demands for products thereby running out of stock from time to time.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2705627">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Where is the gap between current and desired situation?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Business management currently rely on historical data to make business decisions without predictive insight. Desired state for the business is accurate forecasting of business sales. Therefore the gap is predictive analytics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2953370">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What are the stated and unstated goals?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Stated goals include sales forecast, measuring holiday impact on sales, classifying weeks with high sales. Unstated goals include preventing inventory stockout, optimizing staffing especially during holiday seasons.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bl>
          </a:graphicData>
        </a:graphic>
      </p:graphicFrame>
      <p:sp>
        <p:nvSpPr>
          <p:cNvPr id="12" name="TextBox 12"/>
          <p:cNvSpPr txBox="1"/>
          <p:nvPr/>
        </p:nvSpPr>
        <p:spPr>
          <a:xfrm>
            <a:off x="534337" y="668972"/>
            <a:ext cx="13578962" cy="1500506"/>
          </a:xfrm>
          <a:prstGeom prst="rect">
            <a:avLst/>
          </a:prstGeom>
        </p:spPr>
        <p:txBody>
          <a:bodyPr lIns="0" tIns="0" rIns="0" bIns="0" rtlCol="0" anchor="t">
            <a:spAutoFit/>
          </a:bodyPr>
          <a:lstStyle/>
          <a:p>
            <a:pPr algn="l">
              <a:lnSpc>
                <a:spcPts val="12319"/>
              </a:lnSpc>
            </a:pPr>
            <a:r>
              <a:rPr lang="en-US" sz="8799" b="1">
                <a:solidFill>
                  <a:srgbClr val="379436"/>
                </a:solidFill>
                <a:latin typeface="Montserrat Bold"/>
                <a:ea typeface="Montserrat Bold"/>
                <a:cs typeface="Montserrat Bold"/>
                <a:sym typeface="Montserrat Bold"/>
              </a:rPr>
              <a:t>EXPLORING THE MESS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8803"/>
        </a:solidFill>
        <a:effectLst/>
      </p:bgPr>
    </p:bg>
    <p:spTree>
      <p:nvGrpSpPr>
        <p:cNvPr id="1" name=""/>
        <p:cNvGrpSpPr/>
        <p:nvPr/>
      </p:nvGrpSpPr>
      <p:grpSpPr>
        <a:xfrm>
          <a:off x="0" y="0"/>
          <a:ext cx="0" cy="0"/>
          <a:chOff x="0" y="0"/>
          <a:chExt cx="0" cy="0"/>
        </a:xfrm>
      </p:grpSpPr>
      <p:grpSp>
        <p:nvGrpSpPr>
          <p:cNvPr id="2" name="Group 2"/>
          <p:cNvGrpSpPr/>
          <p:nvPr/>
        </p:nvGrpSpPr>
        <p:grpSpPr>
          <a:xfrm>
            <a:off x="5486400" y="0"/>
            <a:ext cx="12801600" cy="10287000"/>
            <a:chOff x="0" y="0"/>
            <a:chExt cx="3371615" cy="2709333"/>
          </a:xfrm>
        </p:grpSpPr>
        <p:sp>
          <p:nvSpPr>
            <p:cNvPr id="3" name="Freeform 3"/>
            <p:cNvSpPr/>
            <p:nvPr/>
          </p:nvSpPr>
          <p:spPr>
            <a:xfrm>
              <a:off x="0" y="0"/>
              <a:ext cx="3371615" cy="2709333"/>
            </a:xfrm>
            <a:custGeom>
              <a:avLst/>
              <a:gdLst/>
              <a:ahLst/>
              <a:cxnLst/>
              <a:rect l="l" t="t" r="r" b="b"/>
              <a:pathLst>
                <a:path w="3371615" h="2709333">
                  <a:moveTo>
                    <a:pt x="0" y="0"/>
                  </a:moveTo>
                  <a:lnTo>
                    <a:pt x="3371615" y="0"/>
                  </a:lnTo>
                  <a:lnTo>
                    <a:pt x="3371615" y="2709333"/>
                  </a:lnTo>
                  <a:lnTo>
                    <a:pt x="0" y="2709333"/>
                  </a:lnTo>
                  <a:close/>
                </a:path>
              </a:pathLst>
            </a:custGeom>
            <a:solidFill>
              <a:srgbClr val="FFFFFF"/>
            </a:solidFill>
          </p:spPr>
        </p:sp>
        <p:sp>
          <p:nvSpPr>
            <p:cNvPr id="4" name="TextBox 4"/>
            <p:cNvSpPr txBox="1"/>
            <p:nvPr/>
          </p:nvSpPr>
          <p:spPr>
            <a:xfrm>
              <a:off x="0" y="-38100"/>
              <a:ext cx="3371615"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5486400" cy="5143500"/>
            <a:chOff x="0" y="0"/>
            <a:chExt cx="1444978" cy="1354667"/>
          </a:xfrm>
        </p:grpSpPr>
        <p:sp>
          <p:nvSpPr>
            <p:cNvPr id="6" name="Freeform 6"/>
            <p:cNvSpPr/>
            <p:nvPr/>
          </p:nvSpPr>
          <p:spPr>
            <a:xfrm>
              <a:off x="0" y="0"/>
              <a:ext cx="1444978" cy="1354667"/>
            </a:xfrm>
            <a:custGeom>
              <a:avLst/>
              <a:gdLst/>
              <a:ahLst/>
              <a:cxnLst/>
              <a:rect l="l" t="t" r="r" b="b"/>
              <a:pathLst>
                <a:path w="1444978" h="1354667">
                  <a:moveTo>
                    <a:pt x="0" y="0"/>
                  </a:moveTo>
                  <a:lnTo>
                    <a:pt x="1444978" y="0"/>
                  </a:lnTo>
                  <a:lnTo>
                    <a:pt x="1444978" y="1354667"/>
                  </a:lnTo>
                  <a:lnTo>
                    <a:pt x="0" y="1354667"/>
                  </a:lnTo>
                  <a:close/>
                </a:path>
              </a:pathLst>
            </a:custGeom>
            <a:solidFill>
              <a:srgbClr val="72B724"/>
            </a:solidFill>
          </p:spPr>
        </p:sp>
        <p:sp>
          <p:nvSpPr>
            <p:cNvPr id="7" name="TextBox 7"/>
            <p:cNvSpPr txBox="1"/>
            <p:nvPr/>
          </p:nvSpPr>
          <p:spPr>
            <a:xfrm>
              <a:off x="0" y="-38100"/>
              <a:ext cx="1444978" cy="13927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0" y="1824967"/>
            <a:ext cx="5301356" cy="6637066"/>
          </a:xfrm>
          <a:custGeom>
            <a:avLst/>
            <a:gdLst/>
            <a:ahLst/>
            <a:cxnLst/>
            <a:rect l="l" t="t" r="r" b="b"/>
            <a:pathLst>
              <a:path w="5301356" h="6637066">
                <a:moveTo>
                  <a:pt x="0" y="0"/>
                </a:moveTo>
                <a:lnTo>
                  <a:pt x="5301356" y="0"/>
                </a:lnTo>
                <a:lnTo>
                  <a:pt x="5301356" y="6637066"/>
                </a:lnTo>
                <a:lnTo>
                  <a:pt x="0" y="6637066"/>
                </a:lnTo>
                <a:lnTo>
                  <a:pt x="0" y="0"/>
                </a:lnTo>
                <a:close/>
              </a:path>
            </a:pathLst>
          </a:custGeom>
          <a:blipFill>
            <a:blip r:embed="rId2" cstate="print"/>
            <a:stretch>
              <a:fillRect/>
            </a:stretch>
          </a:blipFill>
        </p:spPr>
      </p:sp>
      <p:sp>
        <p:nvSpPr>
          <p:cNvPr id="9" name="AutoShape 9"/>
          <p:cNvSpPr/>
          <p:nvPr/>
        </p:nvSpPr>
        <p:spPr>
          <a:xfrm flipV="1">
            <a:off x="6326920" y="3317448"/>
            <a:ext cx="11046680" cy="0"/>
          </a:xfrm>
          <a:prstGeom prst="line">
            <a:avLst/>
          </a:prstGeom>
          <a:ln w="95250" cap="flat">
            <a:solidFill>
              <a:srgbClr val="72B724"/>
            </a:solidFill>
            <a:prstDash val="solid"/>
            <a:headEnd type="none" w="sm" len="sm"/>
            <a:tailEnd type="none" w="sm" len="sm"/>
          </a:ln>
        </p:spPr>
      </p:sp>
      <p:grpSp>
        <p:nvGrpSpPr>
          <p:cNvPr id="10" name="Group 10"/>
          <p:cNvGrpSpPr/>
          <p:nvPr/>
        </p:nvGrpSpPr>
        <p:grpSpPr>
          <a:xfrm>
            <a:off x="4568985" y="0"/>
            <a:ext cx="917415" cy="1714500"/>
            <a:chOff x="0" y="0"/>
            <a:chExt cx="241624" cy="451556"/>
          </a:xfrm>
        </p:grpSpPr>
        <p:sp>
          <p:nvSpPr>
            <p:cNvPr id="11" name="Freeform 11"/>
            <p:cNvSpPr/>
            <p:nvPr/>
          </p:nvSpPr>
          <p:spPr>
            <a:xfrm>
              <a:off x="0" y="0"/>
              <a:ext cx="241624" cy="451556"/>
            </a:xfrm>
            <a:custGeom>
              <a:avLst/>
              <a:gdLst/>
              <a:ahLst/>
              <a:cxnLst/>
              <a:rect l="l" t="t" r="r" b="b"/>
              <a:pathLst>
                <a:path w="241624" h="451556">
                  <a:moveTo>
                    <a:pt x="0" y="0"/>
                  </a:moveTo>
                  <a:lnTo>
                    <a:pt x="241624" y="0"/>
                  </a:lnTo>
                  <a:lnTo>
                    <a:pt x="241624" y="451556"/>
                  </a:lnTo>
                  <a:lnTo>
                    <a:pt x="0" y="451556"/>
                  </a:lnTo>
                  <a:close/>
                </a:path>
              </a:pathLst>
            </a:custGeom>
            <a:solidFill>
              <a:srgbClr val="FA8803"/>
            </a:solidFill>
          </p:spPr>
        </p:sp>
        <p:sp>
          <p:nvSpPr>
            <p:cNvPr id="12" name="TextBox 12"/>
            <p:cNvSpPr txBox="1"/>
            <p:nvPr/>
          </p:nvSpPr>
          <p:spPr>
            <a:xfrm>
              <a:off x="0" y="-38100"/>
              <a:ext cx="241624" cy="489656"/>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6809511" y="575205"/>
            <a:ext cx="564089" cy="564089"/>
          </a:xfrm>
          <a:custGeom>
            <a:avLst/>
            <a:gdLst/>
            <a:ahLst/>
            <a:cxnLst/>
            <a:rect l="l" t="t" r="r" b="b"/>
            <a:pathLst>
              <a:path w="564089" h="564089">
                <a:moveTo>
                  <a:pt x="0" y="0"/>
                </a:moveTo>
                <a:lnTo>
                  <a:pt x="564089" y="0"/>
                </a:lnTo>
                <a:lnTo>
                  <a:pt x="564089" y="564090"/>
                </a:lnTo>
                <a:lnTo>
                  <a:pt x="0" y="564090"/>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graphicFrame>
        <p:nvGraphicFramePr>
          <p:cNvPr id="14" name="Table 14"/>
          <p:cNvGraphicFramePr>
            <a:graphicFrameLocks noGrp="1"/>
          </p:cNvGraphicFramePr>
          <p:nvPr/>
        </p:nvGraphicFramePr>
        <p:xfrm>
          <a:off x="5999897" y="3558405"/>
          <a:ext cx="12129332" cy="6728596"/>
        </p:xfrm>
        <a:graphic>
          <a:graphicData uri="http://schemas.openxmlformats.org/drawingml/2006/table">
            <a:tbl>
              <a:tblPr/>
              <a:tblGrid>
                <a:gridCol w="4514206"/>
                <a:gridCol w="7615126"/>
              </a:tblGrid>
              <a:tr h="3563478">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What are the symptoms and causes?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Symptoms include unpredictable weekly sales, inventory stockouts, products overstocking, and inconsistent staffing levels. This is caused by lack of forecasting tools, sales seasonal variability, holiday effects on sales not being taken into consideration and analyzed</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1743422">
                <a:tc>
                  <a:txBody>
                    <a:bodyPr/>
                    <a:lstStyle/>
                    <a:p>
                      <a:pPr algn="ctr">
                        <a:lnSpc>
                          <a:spcPts val="3359"/>
                        </a:lnSpc>
                        <a:defRPr/>
                      </a:pPr>
                      <a:r>
                        <a:rPr lang="en-US" sz="2399" b="1">
                          <a:solidFill>
                            <a:srgbClr val="000000"/>
                          </a:solidFill>
                          <a:latin typeface="Canva Sans Bold"/>
                          <a:ea typeface="Canva Sans Bold"/>
                          <a:cs typeface="Canva Sans Bold"/>
                          <a:sym typeface="Canva Sans Bold"/>
                        </a:rPr>
                        <a:t>What measures of effectiveness seem appropriate?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Forecasting accuracy , improved operational processes,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1421696">
                <a:tc>
                  <a:txBody>
                    <a:bodyPr/>
                    <a:lstStyle/>
                    <a:p>
                      <a:pPr algn="ctr">
                        <a:lnSpc>
                          <a:spcPts val="3639"/>
                        </a:lnSpc>
                        <a:defRPr/>
                      </a:pPr>
                      <a:r>
                        <a:rPr lang="en-US" sz="2599" b="1">
                          <a:solidFill>
                            <a:srgbClr val="000000"/>
                          </a:solidFill>
                          <a:latin typeface="Canva Sans Bold"/>
                          <a:ea typeface="Canva Sans Bold"/>
                          <a:cs typeface="Canva Sans Bold"/>
                          <a:sym typeface="Canva Sans Bold"/>
                        </a:rPr>
                        <a:t>What actions are available?</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Forecasting tools such as Excel Forecasting and moving averages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bl>
          </a:graphicData>
        </a:graphic>
      </p:graphicFrame>
      <p:sp>
        <p:nvSpPr>
          <p:cNvPr id="15" name="TextBox 15"/>
          <p:cNvSpPr txBox="1"/>
          <p:nvPr/>
        </p:nvSpPr>
        <p:spPr>
          <a:xfrm>
            <a:off x="6158668" y="1110820"/>
            <a:ext cx="12129332" cy="2254252"/>
          </a:xfrm>
          <a:prstGeom prst="rect">
            <a:avLst/>
          </a:prstGeom>
        </p:spPr>
        <p:txBody>
          <a:bodyPr lIns="0" tIns="0" rIns="0" bIns="0" rtlCol="0" anchor="t">
            <a:spAutoFit/>
          </a:bodyPr>
          <a:lstStyle/>
          <a:p>
            <a:pPr algn="l">
              <a:lnSpc>
                <a:spcPts val="8800"/>
              </a:lnSpc>
            </a:pPr>
            <a:r>
              <a:rPr lang="en-US" sz="8000" b="1">
                <a:solidFill>
                  <a:srgbClr val="379436"/>
                </a:solidFill>
                <a:latin typeface="Montserrat Bold"/>
                <a:ea typeface="Montserrat Bold"/>
                <a:cs typeface="Montserrat Bold"/>
                <a:sym typeface="Montserrat Bold"/>
              </a:rPr>
              <a:t>SEARCHING FOR INFORMATION</a:t>
            </a:r>
          </a:p>
        </p:txBody>
      </p:sp>
      <p:sp>
        <p:nvSpPr>
          <p:cNvPr id="16" name="TextBox 16"/>
          <p:cNvSpPr txBox="1"/>
          <p:nvPr/>
        </p:nvSpPr>
        <p:spPr>
          <a:xfrm>
            <a:off x="13706141" y="678628"/>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9436"/>
        </a:solidFill>
        <a:effectLst/>
      </p:bgPr>
    </p:bg>
    <p:spTree>
      <p:nvGrpSpPr>
        <p:cNvPr id="1" name=""/>
        <p:cNvGrpSpPr/>
        <p:nvPr/>
      </p:nvGrpSpPr>
      <p:grpSpPr>
        <a:xfrm>
          <a:off x="0" y="0"/>
          <a:ext cx="0" cy="0"/>
          <a:chOff x="0" y="0"/>
          <a:chExt cx="0" cy="0"/>
        </a:xfrm>
      </p:grpSpPr>
      <p:grpSp>
        <p:nvGrpSpPr>
          <p:cNvPr id="2" name="Group 2"/>
          <p:cNvGrpSpPr/>
          <p:nvPr/>
        </p:nvGrpSpPr>
        <p:grpSpPr>
          <a:xfrm>
            <a:off x="14267196" y="4757095"/>
            <a:ext cx="4020804" cy="5529905"/>
            <a:chOff x="0" y="0"/>
            <a:chExt cx="714810" cy="983094"/>
          </a:xfrm>
        </p:grpSpPr>
        <p:sp>
          <p:nvSpPr>
            <p:cNvPr id="3" name="Freeform 3"/>
            <p:cNvSpPr/>
            <p:nvPr/>
          </p:nvSpPr>
          <p:spPr>
            <a:xfrm>
              <a:off x="0" y="0"/>
              <a:ext cx="714810" cy="983094"/>
            </a:xfrm>
            <a:custGeom>
              <a:avLst/>
              <a:gdLst/>
              <a:ahLst/>
              <a:cxnLst/>
              <a:rect l="l" t="t" r="r" b="b"/>
              <a:pathLst>
                <a:path w="714810" h="983094">
                  <a:moveTo>
                    <a:pt x="0" y="0"/>
                  </a:moveTo>
                  <a:lnTo>
                    <a:pt x="714810" y="0"/>
                  </a:lnTo>
                  <a:lnTo>
                    <a:pt x="714810" y="983094"/>
                  </a:lnTo>
                  <a:lnTo>
                    <a:pt x="0" y="983094"/>
                  </a:lnTo>
                  <a:close/>
                </a:path>
              </a:pathLst>
            </a:custGeom>
            <a:blipFill>
              <a:blip r:embed="rId2" cstate="print"/>
              <a:stretch>
                <a:fillRect l="-53084" r="-53084"/>
              </a:stretch>
            </a:blipFill>
          </p:spPr>
        </p:sp>
      </p:grpSp>
      <p:grpSp>
        <p:nvGrpSpPr>
          <p:cNvPr id="4" name="Group 4"/>
          <p:cNvGrpSpPr/>
          <p:nvPr/>
        </p:nvGrpSpPr>
        <p:grpSpPr>
          <a:xfrm>
            <a:off x="14267196" y="-843605"/>
            <a:ext cx="4020804" cy="5600700"/>
            <a:chOff x="0" y="0"/>
            <a:chExt cx="714810" cy="995680"/>
          </a:xfrm>
        </p:grpSpPr>
        <p:sp>
          <p:nvSpPr>
            <p:cNvPr id="5" name="Freeform 5"/>
            <p:cNvSpPr/>
            <p:nvPr/>
          </p:nvSpPr>
          <p:spPr>
            <a:xfrm>
              <a:off x="0" y="0"/>
              <a:ext cx="714810" cy="995680"/>
            </a:xfrm>
            <a:custGeom>
              <a:avLst/>
              <a:gdLst/>
              <a:ahLst/>
              <a:cxnLst/>
              <a:rect l="l" t="t" r="r" b="b"/>
              <a:pathLst>
                <a:path w="714810" h="995680">
                  <a:moveTo>
                    <a:pt x="0" y="0"/>
                  </a:moveTo>
                  <a:lnTo>
                    <a:pt x="714810" y="0"/>
                  </a:lnTo>
                  <a:lnTo>
                    <a:pt x="714810" y="995680"/>
                  </a:lnTo>
                  <a:lnTo>
                    <a:pt x="0" y="995680"/>
                  </a:lnTo>
                  <a:close/>
                </a:path>
              </a:pathLst>
            </a:custGeom>
            <a:blipFill>
              <a:blip r:embed="rId3" cstate="print"/>
              <a:stretch>
                <a:fillRect l="-19646" r="-19646"/>
              </a:stretch>
            </a:blipFill>
          </p:spPr>
        </p:sp>
      </p:grpSp>
      <p:grpSp>
        <p:nvGrpSpPr>
          <p:cNvPr id="6" name="Group 6"/>
          <p:cNvGrpSpPr/>
          <p:nvPr/>
        </p:nvGrpSpPr>
        <p:grpSpPr>
          <a:xfrm>
            <a:off x="-3015" y="0"/>
            <a:ext cx="436007" cy="10287000"/>
            <a:chOff x="0" y="0"/>
            <a:chExt cx="114833" cy="2709333"/>
          </a:xfrm>
        </p:grpSpPr>
        <p:sp>
          <p:nvSpPr>
            <p:cNvPr id="7" name="Freeform 7"/>
            <p:cNvSpPr/>
            <p:nvPr/>
          </p:nvSpPr>
          <p:spPr>
            <a:xfrm>
              <a:off x="0" y="0"/>
              <a:ext cx="114833" cy="2709333"/>
            </a:xfrm>
            <a:custGeom>
              <a:avLst/>
              <a:gdLst/>
              <a:ahLst/>
              <a:cxnLst/>
              <a:rect l="l" t="t" r="r" b="b"/>
              <a:pathLst>
                <a:path w="114833" h="2709333">
                  <a:moveTo>
                    <a:pt x="0" y="0"/>
                  </a:moveTo>
                  <a:lnTo>
                    <a:pt x="114833" y="0"/>
                  </a:lnTo>
                  <a:lnTo>
                    <a:pt x="114833" y="2709333"/>
                  </a:lnTo>
                  <a:lnTo>
                    <a:pt x="0" y="2709333"/>
                  </a:lnTo>
                  <a:close/>
                </a:path>
              </a:pathLst>
            </a:custGeom>
            <a:solidFill>
              <a:srgbClr val="FA8803"/>
            </a:solidFill>
          </p:spPr>
        </p:sp>
        <p:sp>
          <p:nvSpPr>
            <p:cNvPr id="8" name="TextBox 8"/>
            <p:cNvSpPr txBox="1"/>
            <p:nvPr/>
          </p:nvSpPr>
          <p:spPr>
            <a:xfrm>
              <a:off x="0" y="-38100"/>
              <a:ext cx="114833" cy="2747433"/>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a:off x="1196445" y="3791977"/>
            <a:ext cx="8115300" cy="0"/>
          </a:xfrm>
          <a:prstGeom prst="line">
            <a:avLst/>
          </a:prstGeom>
          <a:ln w="95250" cap="flat">
            <a:solidFill>
              <a:srgbClr val="72B724"/>
            </a:solidFill>
            <a:prstDash val="solid"/>
            <a:headEnd type="none" w="sm" len="sm"/>
            <a:tailEnd type="none" w="sm" len="sm"/>
          </a:ln>
        </p:spPr>
      </p:sp>
      <p:sp>
        <p:nvSpPr>
          <p:cNvPr id="10" name="Freeform 10"/>
          <p:cNvSpPr/>
          <p:nvPr/>
        </p:nvSpPr>
        <p:spPr>
          <a:xfrm>
            <a:off x="914400" y="857250"/>
            <a:ext cx="564089" cy="564089"/>
          </a:xfrm>
          <a:custGeom>
            <a:avLst/>
            <a:gdLst/>
            <a:ahLst/>
            <a:cxnLst/>
            <a:rect l="l" t="t" r="r" b="b"/>
            <a:pathLst>
              <a:path w="564089" h="564089">
                <a:moveTo>
                  <a:pt x="0" y="0"/>
                </a:moveTo>
                <a:lnTo>
                  <a:pt x="564089" y="0"/>
                </a:lnTo>
                <a:lnTo>
                  <a:pt x="564089" y="564089"/>
                </a:lnTo>
                <a:lnTo>
                  <a:pt x="0" y="564089"/>
                </a:lnTo>
                <a:lnTo>
                  <a:pt x="0" y="0"/>
                </a:lnTo>
                <a:close/>
              </a:path>
            </a:pathLst>
          </a:custGeom>
          <a:blipFill>
            <a:blip r:embed="rId4" cstate="print">
              <a:extLst>
                <a:ext uri="{96DAC541-7B7A-43D3-8B79-37D633B846F1}">
                  <asvg:svgBlip xmlns="" xmlns:asvg="http://schemas.microsoft.com/office/drawing/2016/SVG/main" r:embed="rId5"/>
                </a:ext>
              </a:extLst>
            </a:blip>
            <a:stretch>
              <a:fillRect/>
            </a:stretch>
          </a:blipFill>
        </p:spPr>
      </p:sp>
      <p:graphicFrame>
        <p:nvGraphicFramePr>
          <p:cNvPr id="11" name="Table 11"/>
          <p:cNvGraphicFramePr>
            <a:graphicFrameLocks noGrp="1"/>
          </p:cNvGraphicFramePr>
          <p:nvPr/>
        </p:nvGraphicFramePr>
        <p:xfrm>
          <a:off x="643419" y="3978723"/>
          <a:ext cx="13408765" cy="6308277"/>
        </p:xfrm>
        <a:graphic>
          <a:graphicData uri="http://schemas.openxmlformats.org/drawingml/2006/table">
            <a:tbl>
              <a:tblPr/>
              <a:tblGrid>
                <a:gridCol w="3963304"/>
                <a:gridCol w="9445461"/>
              </a:tblGrid>
              <a:tr h="1801581">
                <a:tc>
                  <a:txBody>
                    <a:bodyPr/>
                    <a:lstStyle/>
                    <a:p>
                      <a:pPr algn="ctr">
                        <a:lnSpc>
                          <a:spcPts val="3499"/>
                        </a:lnSpc>
                        <a:defRPr/>
                      </a:pPr>
                      <a:r>
                        <a:rPr lang="en-US" sz="2499" b="1">
                          <a:solidFill>
                            <a:srgbClr val="FFFFFF"/>
                          </a:solidFill>
                          <a:latin typeface="Canva Sans Bold"/>
                          <a:ea typeface="Canva Sans Bold"/>
                          <a:cs typeface="Canva Sans Bold"/>
                          <a:sym typeface="Canva Sans Bold"/>
                        </a:rPr>
                        <a:t>What is the most important problem in this situation?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Canva Sans Bold"/>
                          <a:ea typeface="Canva Sans Bold"/>
                          <a:cs typeface="Canva Sans Bold"/>
                          <a:sym typeface="Canva Sans Bold"/>
                        </a:rPr>
                        <a:t>Business is not able to predict weekly sales nor identify high demand weeks thereby resulting in poor planning and staffing.</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1801581">
                <a:tc>
                  <a:txBody>
                    <a:bodyPr/>
                    <a:lstStyle/>
                    <a:p>
                      <a:pPr algn="ctr">
                        <a:lnSpc>
                          <a:spcPts val="3499"/>
                        </a:lnSpc>
                        <a:defRPr/>
                      </a:pPr>
                      <a:r>
                        <a:rPr lang="en-US" sz="2499" b="1">
                          <a:solidFill>
                            <a:srgbClr val="FFFFFF"/>
                          </a:solidFill>
                          <a:latin typeface="Canva Sans Bold"/>
                          <a:ea typeface="Canva Sans Bold"/>
                          <a:cs typeface="Canva Sans Bold"/>
                          <a:sym typeface="Canva Sans Bold"/>
                        </a:rPr>
                        <a:t>Is this problem like others we have dealt with?</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Canva Sans Bold"/>
                          <a:ea typeface="Canva Sans Bold"/>
                          <a:cs typeface="Canva Sans Bold"/>
                          <a:sym typeface="Canva Sans Bold"/>
                        </a:rPr>
                        <a:t>Yes- problem is similar to other retail businesses which do not use predictive analytics to support business decisions.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2705115">
                <a:tc>
                  <a:txBody>
                    <a:bodyPr/>
                    <a:lstStyle/>
                    <a:p>
                      <a:pPr algn="ctr">
                        <a:lnSpc>
                          <a:spcPts val="3499"/>
                        </a:lnSpc>
                        <a:defRPr/>
                      </a:pPr>
                      <a:r>
                        <a:rPr lang="en-US" sz="2499" b="1">
                          <a:solidFill>
                            <a:srgbClr val="FFFFFF"/>
                          </a:solidFill>
                          <a:latin typeface="Canva Sans Bold"/>
                          <a:ea typeface="Canva Sans Bold"/>
                          <a:cs typeface="Canva Sans Bold"/>
                          <a:sym typeface="Canva Sans Bold"/>
                        </a:rPr>
                        <a:t>What are the consequences of a broad vs. narrow problem statement?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499"/>
                        </a:lnSpc>
                        <a:defRPr/>
                      </a:pPr>
                      <a:r>
                        <a:rPr lang="en-US" sz="2499" b="1">
                          <a:solidFill>
                            <a:srgbClr val="FFFFFF"/>
                          </a:solidFill>
                          <a:latin typeface="Canva Sans Bold"/>
                          <a:ea typeface="Canva Sans Bold"/>
                          <a:cs typeface="Canva Sans Bold"/>
                          <a:sym typeface="Canva Sans Bold"/>
                        </a:rPr>
                        <a:t>Broad statements (like improve sales performance) can lead to unclear objectives thus resulting in unfocused analysis whilst narrow problem statement is clear concise and focused on business challenge such as improving weekly  and holiday sales using  historical dataset</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bl>
          </a:graphicData>
        </a:graphic>
      </p:graphicFrame>
      <p:sp>
        <p:nvSpPr>
          <p:cNvPr id="12" name="TextBox 12"/>
          <p:cNvSpPr txBox="1"/>
          <p:nvPr/>
        </p:nvSpPr>
        <p:spPr>
          <a:xfrm>
            <a:off x="914400" y="1270392"/>
            <a:ext cx="12032479" cy="2473960"/>
          </a:xfrm>
          <a:prstGeom prst="rect">
            <a:avLst/>
          </a:prstGeom>
        </p:spPr>
        <p:txBody>
          <a:bodyPr lIns="0" tIns="0" rIns="0" bIns="0" rtlCol="0" anchor="t">
            <a:spAutoFit/>
          </a:bodyPr>
          <a:lstStyle/>
          <a:p>
            <a:pPr algn="l">
              <a:lnSpc>
                <a:spcPts val="9679"/>
              </a:lnSpc>
            </a:pPr>
            <a:r>
              <a:rPr lang="en-US" sz="8799" b="1">
                <a:solidFill>
                  <a:srgbClr val="FFFFFF"/>
                </a:solidFill>
                <a:latin typeface="Montserrat Bold"/>
                <a:ea typeface="Montserrat Bold"/>
                <a:cs typeface="Montserrat Bold"/>
                <a:sym typeface="Montserrat Bold"/>
              </a:rPr>
              <a:t>IDENTIFYING A PROBLEM</a:t>
            </a:r>
          </a:p>
        </p:txBody>
      </p:sp>
      <p:sp>
        <p:nvSpPr>
          <p:cNvPr id="13" name="TextBox 13"/>
          <p:cNvSpPr txBox="1"/>
          <p:nvPr/>
        </p:nvSpPr>
        <p:spPr>
          <a:xfrm>
            <a:off x="1771650" y="819150"/>
            <a:ext cx="2842862" cy="355992"/>
          </a:xfrm>
          <a:prstGeom prst="rect">
            <a:avLst/>
          </a:prstGeom>
        </p:spPr>
        <p:txBody>
          <a:bodyPr lIns="0" tIns="0" rIns="0" bIns="0" rtlCol="0" anchor="t">
            <a:spAutoFit/>
          </a:bodyPr>
          <a:lstStyle/>
          <a:p>
            <a:pPr algn="l">
              <a:lnSpc>
                <a:spcPts val="2953"/>
              </a:lnSpc>
              <a:spcBef>
                <a:spcPct val="0"/>
              </a:spcBef>
            </a:pPr>
            <a:r>
              <a:rPr lang="en-US" sz="2109" b="1">
                <a:solidFill>
                  <a:srgbClr val="FFFFFF"/>
                </a:solidFill>
                <a:latin typeface="Montserrat Bold"/>
                <a:ea typeface="Montserrat Bold"/>
                <a:cs typeface="Montserrat Bold"/>
                <a:sym typeface="Montserrat Bold"/>
              </a:rPr>
              <a:t>Walmart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8803"/>
        </a:solidFill>
        <a:effectLst/>
      </p:bgPr>
    </p:bg>
    <p:spTree>
      <p:nvGrpSpPr>
        <p:cNvPr id="1" name=""/>
        <p:cNvGrpSpPr/>
        <p:nvPr/>
      </p:nvGrpSpPr>
      <p:grpSpPr>
        <a:xfrm>
          <a:off x="0" y="0"/>
          <a:ext cx="0" cy="0"/>
          <a:chOff x="0" y="0"/>
          <a:chExt cx="0" cy="0"/>
        </a:xfrm>
      </p:grpSpPr>
      <p:grpSp>
        <p:nvGrpSpPr>
          <p:cNvPr id="2" name="Group 2"/>
          <p:cNvGrpSpPr/>
          <p:nvPr/>
        </p:nvGrpSpPr>
        <p:grpSpPr>
          <a:xfrm>
            <a:off x="5700712" y="0"/>
            <a:ext cx="12587288" cy="10287000"/>
            <a:chOff x="0" y="0"/>
            <a:chExt cx="3315170" cy="2709333"/>
          </a:xfrm>
        </p:grpSpPr>
        <p:sp>
          <p:nvSpPr>
            <p:cNvPr id="3" name="Freeform 3"/>
            <p:cNvSpPr/>
            <p:nvPr/>
          </p:nvSpPr>
          <p:spPr>
            <a:xfrm>
              <a:off x="0" y="0"/>
              <a:ext cx="3315171" cy="2709333"/>
            </a:xfrm>
            <a:custGeom>
              <a:avLst/>
              <a:gdLst/>
              <a:ahLst/>
              <a:cxnLst/>
              <a:rect l="l" t="t" r="r" b="b"/>
              <a:pathLst>
                <a:path w="3315171" h="2709333">
                  <a:moveTo>
                    <a:pt x="0" y="0"/>
                  </a:moveTo>
                  <a:lnTo>
                    <a:pt x="3315171" y="0"/>
                  </a:lnTo>
                  <a:lnTo>
                    <a:pt x="3315171" y="2709333"/>
                  </a:lnTo>
                  <a:lnTo>
                    <a:pt x="0" y="2709333"/>
                  </a:lnTo>
                  <a:close/>
                </a:path>
              </a:pathLst>
            </a:custGeom>
            <a:solidFill>
              <a:srgbClr val="FFFFFF"/>
            </a:solidFill>
          </p:spPr>
        </p:sp>
        <p:sp>
          <p:nvSpPr>
            <p:cNvPr id="4" name="TextBox 4"/>
            <p:cNvSpPr txBox="1"/>
            <p:nvPr/>
          </p:nvSpPr>
          <p:spPr>
            <a:xfrm>
              <a:off x="0" y="-38100"/>
              <a:ext cx="3315170"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5700713" cy="5143500"/>
            <a:chOff x="0" y="0"/>
            <a:chExt cx="1501422" cy="1354667"/>
          </a:xfrm>
        </p:grpSpPr>
        <p:sp>
          <p:nvSpPr>
            <p:cNvPr id="6" name="Freeform 6"/>
            <p:cNvSpPr/>
            <p:nvPr/>
          </p:nvSpPr>
          <p:spPr>
            <a:xfrm>
              <a:off x="0" y="0"/>
              <a:ext cx="1501422" cy="1354667"/>
            </a:xfrm>
            <a:custGeom>
              <a:avLst/>
              <a:gdLst/>
              <a:ahLst/>
              <a:cxnLst/>
              <a:rect l="l" t="t" r="r" b="b"/>
              <a:pathLst>
                <a:path w="1501422" h="1354667">
                  <a:moveTo>
                    <a:pt x="0" y="0"/>
                  </a:moveTo>
                  <a:lnTo>
                    <a:pt x="1501422" y="0"/>
                  </a:lnTo>
                  <a:lnTo>
                    <a:pt x="1501422" y="1354667"/>
                  </a:lnTo>
                  <a:lnTo>
                    <a:pt x="0" y="1354667"/>
                  </a:lnTo>
                  <a:close/>
                </a:path>
              </a:pathLst>
            </a:custGeom>
            <a:solidFill>
              <a:srgbClr val="72B724"/>
            </a:solidFill>
          </p:spPr>
        </p:sp>
        <p:sp>
          <p:nvSpPr>
            <p:cNvPr id="7" name="TextBox 7"/>
            <p:cNvSpPr txBox="1"/>
            <p:nvPr/>
          </p:nvSpPr>
          <p:spPr>
            <a:xfrm>
              <a:off x="0" y="-38100"/>
              <a:ext cx="1501422" cy="139276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99678" y="1824967"/>
            <a:ext cx="5301356" cy="6637066"/>
          </a:xfrm>
          <a:custGeom>
            <a:avLst/>
            <a:gdLst/>
            <a:ahLst/>
            <a:cxnLst/>
            <a:rect l="l" t="t" r="r" b="b"/>
            <a:pathLst>
              <a:path w="5301356" h="6637066">
                <a:moveTo>
                  <a:pt x="0" y="0"/>
                </a:moveTo>
                <a:lnTo>
                  <a:pt x="5301356" y="0"/>
                </a:lnTo>
                <a:lnTo>
                  <a:pt x="5301356" y="6637066"/>
                </a:lnTo>
                <a:lnTo>
                  <a:pt x="0" y="6637066"/>
                </a:lnTo>
                <a:lnTo>
                  <a:pt x="0" y="0"/>
                </a:lnTo>
                <a:close/>
              </a:path>
            </a:pathLst>
          </a:custGeom>
          <a:blipFill>
            <a:blip r:embed="rId2" cstate="print"/>
            <a:stretch>
              <a:fillRect/>
            </a:stretch>
          </a:blipFill>
        </p:spPr>
      </p:sp>
      <p:sp>
        <p:nvSpPr>
          <p:cNvPr id="9" name="TextBox 9"/>
          <p:cNvSpPr txBox="1"/>
          <p:nvPr/>
        </p:nvSpPr>
        <p:spPr>
          <a:xfrm>
            <a:off x="5866463" y="952500"/>
            <a:ext cx="11507137" cy="2473960"/>
          </a:xfrm>
          <a:prstGeom prst="rect">
            <a:avLst/>
          </a:prstGeom>
        </p:spPr>
        <p:txBody>
          <a:bodyPr lIns="0" tIns="0" rIns="0" bIns="0" rtlCol="0" anchor="t">
            <a:spAutoFit/>
          </a:bodyPr>
          <a:lstStyle/>
          <a:p>
            <a:pPr algn="l">
              <a:lnSpc>
                <a:spcPts val="9679"/>
              </a:lnSpc>
            </a:pPr>
            <a:r>
              <a:rPr lang="en-US" sz="8799" b="1">
                <a:solidFill>
                  <a:srgbClr val="379436"/>
                </a:solidFill>
                <a:latin typeface="Montserrat Bold"/>
                <a:ea typeface="Montserrat Bold"/>
                <a:cs typeface="Montserrat Bold"/>
                <a:sym typeface="Montserrat Bold"/>
              </a:rPr>
              <a:t>SEARCHING FOR SOLUTION</a:t>
            </a:r>
          </a:p>
        </p:txBody>
      </p:sp>
      <p:sp>
        <p:nvSpPr>
          <p:cNvPr id="10" name="AutoShape 10"/>
          <p:cNvSpPr/>
          <p:nvPr/>
        </p:nvSpPr>
        <p:spPr>
          <a:xfrm>
            <a:off x="5866463" y="3474085"/>
            <a:ext cx="10058400" cy="0"/>
          </a:xfrm>
          <a:prstGeom prst="line">
            <a:avLst/>
          </a:prstGeom>
          <a:ln w="95250" cap="flat">
            <a:solidFill>
              <a:srgbClr val="72B724"/>
            </a:solidFill>
            <a:prstDash val="solid"/>
            <a:headEnd type="none" w="sm" len="sm"/>
            <a:tailEnd type="none" w="sm" len="sm"/>
          </a:ln>
        </p:spPr>
      </p:sp>
      <p:grpSp>
        <p:nvGrpSpPr>
          <p:cNvPr id="11" name="Group 11"/>
          <p:cNvGrpSpPr/>
          <p:nvPr/>
        </p:nvGrpSpPr>
        <p:grpSpPr>
          <a:xfrm>
            <a:off x="4783298" y="0"/>
            <a:ext cx="917415" cy="1714500"/>
            <a:chOff x="0" y="0"/>
            <a:chExt cx="241624" cy="451556"/>
          </a:xfrm>
        </p:grpSpPr>
        <p:sp>
          <p:nvSpPr>
            <p:cNvPr id="12" name="Freeform 12"/>
            <p:cNvSpPr/>
            <p:nvPr/>
          </p:nvSpPr>
          <p:spPr>
            <a:xfrm>
              <a:off x="0" y="0"/>
              <a:ext cx="241624" cy="451556"/>
            </a:xfrm>
            <a:custGeom>
              <a:avLst/>
              <a:gdLst/>
              <a:ahLst/>
              <a:cxnLst/>
              <a:rect l="l" t="t" r="r" b="b"/>
              <a:pathLst>
                <a:path w="241624" h="451556">
                  <a:moveTo>
                    <a:pt x="0" y="0"/>
                  </a:moveTo>
                  <a:lnTo>
                    <a:pt x="241624" y="0"/>
                  </a:lnTo>
                  <a:lnTo>
                    <a:pt x="241624" y="451556"/>
                  </a:lnTo>
                  <a:lnTo>
                    <a:pt x="0" y="451556"/>
                  </a:lnTo>
                  <a:close/>
                </a:path>
              </a:pathLst>
            </a:custGeom>
            <a:solidFill>
              <a:srgbClr val="FA8803"/>
            </a:solidFill>
          </p:spPr>
        </p:sp>
        <p:sp>
          <p:nvSpPr>
            <p:cNvPr id="13" name="TextBox 13"/>
            <p:cNvSpPr txBox="1"/>
            <p:nvPr/>
          </p:nvSpPr>
          <p:spPr>
            <a:xfrm>
              <a:off x="0" y="-38100"/>
              <a:ext cx="241624" cy="489656"/>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6809511" y="452107"/>
            <a:ext cx="564089" cy="564089"/>
          </a:xfrm>
          <a:custGeom>
            <a:avLst/>
            <a:gdLst/>
            <a:ahLst/>
            <a:cxnLst/>
            <a:rect l="l" t="t" r="r" b="b"/>
            <a:pathLst>
              <a:path w="564089" h="564089">
                <a:moveTo>
                  <a:pt x="0" y="0"/>
                </a:moveTo>
                <a:lnTo>
                  <a:pt x="564089" y="0"/>
                </a:lnTo>
                <a:lnTo>
                  <a:pt x="564089" y="564089"/>
                </a:lnTo>
                <a:lnTo>
                  <a:pt x="0" y="564089"/>
                </a:lnTo>
                <a:lnTo>
                  <a:pt x="0" y="0"/>
                </a:lnTo>
                <a:close/>
              </a:path>
            </a:pathLst>
          </a:custGeom>
          <a:blipFill>
            <a:blip r:embed="rId3" cstate="print">
              <a:extLst>
                <a:ext uri="{96DAC541-7B7A-43D3-8B79-37D633B846F1}">
                  <asvg:svgBlip xmlns="" xmlns:asvg="http://schemas.microsoft.com/office/drawing/2016/SVG/main" r:embed="rId4"/>
                </a:ext>
              </a:extLst>
            </a:blip>
            <a:stretch>
              <a:fillRect/>
            </a:stretch>
          </a:blipFill>
        </p:spPr>
      </p:sp>
      <p:graphicFrame>
        <p:nvGraphicFramePr>
          <p:cNvPr id="15" name="Table 15"/>
          <p:cNvGraphicFramePr>
            <a:graphicFrameLocks noGrp="1"/>
          </p:cNvGraphicFramePr>
          <p:nvPr/>
        </p:nvGraphicFramePr>
        <p:xfrm>
          <a:off x="5866463" y="3706616"/>
          <a:ext cx="12078657" cy="6769862"/>
        </p:xfrm>
        <a:graphic>
          <a:graphicData uri="http://schemas.openxmlformats.org/drawingml/2006/table">
            <a:tbl>
              <a:tblPr/>
              <a:tblGrid>
                <a:gridCol w="3835196"/>
                <a:gridCol w="8243461"/>
              </a:tblGrid>
              <a:tr h="2037881">
                <a:tc>
                  <a:txBody>
                    <a:bodyPr/>
                    <a:lstStyle/>
                    <a:p>
                      <a:pPr algn="ctr">
                        <a:lnSpc>
                          <a:spcPts val="3079"/>
                        </a:lnSpc>
                        <a:defRPr/>
                      </a:pPr>
                      <a:r>
                        <a:rPr lang="en-US" sz="2199" b="1">
                          <a:solidFill>
                            <a:srgbClr val="000000"/>
                          </a:solidFill>
                          <a:latin typeface="Canva Sans Bold"/>
                          <a:ea typeface="Canva Sans Bold"/>
                          <a:cs typeface="Canva Sans Bold"/>
                          <a:sym typeface="Canva Sans Bold"/>
                        </a:rPr>
                        <a:t>What decisions are open to the business?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080"/>
                        </a:lnSpc>
                        <a:defRPr/>
                      </a:pPr>
                      <a:r>
                        <a:rPr lang="en-US" sz="2200" b="1">
                          <a:solidFill>
                            <a:srgbClr val="000000"/>
                          </a:solidFill>
                          <a:latin typeface="Canva Sans Bold"/>
                          <a:ea typeface="Canva Sans Bold"/>
                          <a:cs typeface="Canva Sans Bold"/>
                          <a:sym typeface="Canva Sans Bold"/>
                        </a:rPr>
                        <a:t>A combination of Excel’s Forecast.ETS for sales prediction, moving averages for smoothing. This provides accurate, insightful, and useful results.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1647572">
                <a:tc>
                  <a:txBody>
                    <a:bodyPr/>
                    <a:lstStyle/>
                    <a:p>
                      <a:pPr algn="ctr">
                        <a:lnSpc>
                          <a:spcPts val="3080"/>
                        </a:lnSpc>
                        <a:defRPr/>
                      </a:pPr>
                      <a:r>
                        <a:rPr lang="en-US" sz="2200" b="1">
                          <a:solidFill>
                            <a:srgbClr val="000000"/>
                          </a:solidFill>
                          <a:latin typeface="Canva Sans Bold"/>
                          <a:ea typeface="Canva Sans Bold"/>
                          <a:cs typeface="Canva Sans Bold"/>
                          <a:sym typeface="Canva Sans Bold"/>
                        </a:rPr>
                        <a:t>what solutions have been tried in similar situations?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3080"/>
                        </a:lnSpc>
                        <a:defRPr/>
                      </a:pPr>
                      <a:r>
                        <a:rPr lang="en-US" sz="2200" b="1">
                          <a:solidFill>
                            <a:srgbClr val="000000"/>
                          </a:solidFill>
                          <a:latin typeface="Canva Sans Bold"/>
                          <a:ea typeface="Canva Sans Bold"/>
                          <a:cs typeface="Canva Sans Bold"/>
                          <a:sym typeface="Canva Sans Bold"/>
                        </a:rPr>
                        <a:t>Other retail businesses commonly use these forecasting tools to aid in business decisions</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r h="3084409">
                <a:tc>
                  <a:txBody>
                    <a:bodyPr/>
                    <a:lstStyle/>
                    <a:p>
                      <a:pPr algn="ctr">
                        <a:lnSpc>
                          <a:spcPts val="3080"/>
                        </a:lnSpc>
                        <a:defRPr/>
                      </a:pPr>
                      <a:r>
                        <a:rPr lang="en-US" sz="2200" b="1">
                          <a:solidFill>
                            <a:srgbClr val="000000"/>
                          </a:solidFill>
                          <a:latin typeface="Canva Sans Bold"/>
                          <a:ea typeface="Canva Sans Bold"/>
                          <a:cs typeface="Canva Sans Bold"/>
                          <a:sym typeface="Canva Sans Bold"/>
                        </a:rPr>
                        <a:t>How are the various solutions linked to the proposed business solution?</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c>
                  <a:txBody>
                    <a:bodyPr/>
                    <a:lstStyle/>
                    <a:p>
                      <a:pPr algn="ctr">
                        <a:lnSpc>
                          <a:spcPts val="2939"/>
                        </a:lnSpc>
                        <a:defRPr/>
                      </a:pPr>
                      <a:r>
                        <a:rPr lang="en-US" sz="2099" b="1">
                          <a:solidFill>
                            <a:srgbClr val="000000"/>
                          </a:solidFill>
                          <a:latin typeface="Canva Sans Bold"/>
                          <a:ea typeface="Canva Sans Bold"/>
                          <a:cs typeface="Canva Sans Bold"/>
                          <a:sym typeface="Canva Sans Bold"/>
                        </a:rPr>
                        <a:t>Future weekly sales are predicted using forecasting models (answering Q1). Future high-sales during holiday and non-holiday periods (answering Q2). Moving averages for store revenue comparison and future strategy adoption (answering Q3). To generate useful insights, each solution makes direct use of the Walmart dataset fields, such as weekly sales, holiday flags, and economic indicators</a:t>
                      </a:r>
                      <a:r>
                        <a:rPr lang="en-US" sz="2099">
                          <a:solidFill>
                            <a:srgbClr val="000000"/>
                          </a:solidFill>
                          <a:latin typeface="Canva Sans"/>
                          <a:ea typeface="Canva Sans"/>
                          <a:cs typeface="Canva Sans"/>
                          <a:sym typeface="Canva Sans"/>
                        </a:rPr>
                        <a:t>. </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tr>
            </a:tbl>
          </a:graphicData>
        </a:graphic>
      </p:graphicFrame>
      <p:sp>
        <p:nvSpPr>
          <p:cNvPr id="16" name="TextBox 16"/>
          <p:cNvSpPr txBox="1"/>
          <p:nvPr/>
        </p:nvSpPr>
        <p:spPr>
          <a:xfrm>
            <a:off x="13706141" y="537105"/>
            <a:ext cx="2842862" cy="355992"/>
          </a:xfrm>
          <a:prstGeom prst="rect">
            <a:avLst/>
          </a:prstGeom>
        </p:spPr>
        <p:txBody>
          <a:bodyPr lIns="0" tIns="0" rIns="0" bIns="0" rtlCol="0" anchor="t">
            <a:spAutoFit/>
          </a:bodyPr>
          <a:lstStyle/>
          <a:p>
            <a:pPr algn="r">
              <a:lnSpc>
                <a:spcPts val="2953"/>
              </a:lnSpc>
              <a:spcBef>
                <a:spcPct val="0"/>
              </a:spcBef>
            </a:pPr>
            <a:r>
              <a:rPr lang="en-US" sz="2109" b="1">
                <a:solidFill>
                  <a:srgbClr val="379436"/>
                </a:solidFill>
                <a:latin typeface="Montserrat Bold"/>
                <a:ea typeface="Montserrat Bold"/>
                <a:cs typeface="Montserrat Bold"/>
                <a:sym typeface="Montserrat Bold"/>
              </a:rPr>
              <a:t>Walmart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1544</Words>
  <Application>Microsoft Office PowerPoint</Application>
  <PresentationFormat>Custom</PresentationFormat>
  <Paragraphs>151</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Montserrat Bold</vt:lpstr>
      <vt:lpstr>Montserrat</vt:lpstr>
      <vt:lpstr>Canva Sans Bold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415</dc:title>
  <cp:lastModifiedBy>chikaodinaka ilika</cp:lastModifiedBy>
  <cp:revision>6</cp:revision>
  <dcterms:created xsi:type="dcterms:W3CDTF">2006-08-16T00:00:00Z</dcterms:created>
  <dcterms:modified xsi:type="dcterms:W3CDTF">2025-12-11T01:55:18Z</dcterms:modified>
  <dc:identifier>DAG6kDpe9rg</dc:identifier>
</cp:coreProperties>
</file>